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96" r:id="rId5"/>
    <p:sldId id="295" r:id="rId6"/>
    <p:sldId id="300" r:id="rId7"/>
    <p:sldId id="298" r:id="rId8"/>
    <p:sldId id="301" r:id="rId9"/>
    <p:sldId id="302" r:id="rId10"/>
    <p:sldId id="303" r:id="rId11"/>
    <p:sldId id="304" r:id="rId12"/>
    <p:sldId id="317"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283"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262B185-7AAD-459D-877C-F3B14F3ADD3F}">
          <p14:sldIdLst>
            <p14:sldId id="296"/>
            <p14:sldId id="295"/>
            <p14:sldId id="300"/>
          </p14:sldIdLst>
        </p14:section>
        <p14:section name="Presentation Content" id="{D6D1ACB1-BBFC-4BCA-B7CA-12996F2AD32E}">
          <p14:sldIdLst>
            <p14:sldId id="298"/>
            <p14:sldId id="301"/>
            <p14:sldId id="302"/>
            <p14:sldId id="303"/>
            <p14:sldId id="304"/>
            <p14:sldId id="317"/>
            <p14:sldId id="305"/>
            <p14:sldId id="306"/>
            <p14:sldId id="307"/>
            <p14:sldId id="308"/>
            <p14:sldId id="309"/>
            <p14:sldId id="310"/>
            <p14:sldId id="311"/>
            <p14:sldId id="312"/>
            <p14:sldId id="313"/>
            <p14:sldId id="314"/>
            <p14:sldId id="315"/>
            <p14:sldId id="316"/>
          </p14:sldIdLst>
        </p14:section>
        <p14:section name="Moderator Close" id="{BE405D25-2B12-49C0-A885-D71F231AC663}">
          <p14:sldIdLst>
            <p14:sldId id="283"/>
            <p14:sldId id="2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Kennedy" initials="JK"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BF7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778" autoAdjust="0"/>
  </p:normalViewPr>
  <p:slideViewPr>
    <p:cSldViewPr snapToGrid="0">
      <p:cViewPr varScale="1">
        <p:scale>
          <a:sx n="81" d="100"/>
          <a:sy n="81" d="100"/>
        </p:scale>
        <p:origin x="858"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5E5DB2-E983-4465-AD76-A4B7C5DBA6F7}" type="datetimeFigureOut">
              <a:rPr lang="en-CA" smtClean="0"/>
              <a:t>29/02/2016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BCFC40-15A5-4E26-A73B-978DD23074BD}" type="slidenum">
              <a:rPr lang="en-CA" smtClean="0"/>
              <a:t>‹#›</a:t>
            </a:fld>
            <a:endParaRPr lang="en-CA"/>
          </a:p>
        </p:txBody>
      </p:sp>
    </p:spTree>
    <p:extLst>
      <p:ext uri="{BB962C8B-B14F-4D97-AF65-F5344CB8AC3E}">
        <p14:creationId xmlns:p14="http://schemas.microsoft.com/office/powerpoint/2010/main" val="294541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7A24F-08FC-476D-B555-E56870DD74FD}" type="datetimeFigureOut">
              <a:rPr lang="en-CA" smtClean="0"/>
              <a:t>29/02/2016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9DCAA-E612-4BC0-AA75-84621265B05F}" type="slidenum">
              <a:rPr lang="en-CA" smtClean="0"/>
              <a:t>‹#›</a:t>
            </a:fld>
            <a:endParaRPr lang="en-CA"/>
          </a:p>
        </p:txBody>
      </p:sp>
    </p:spTree>
    <p:extLst>
      <p:ext uri="{BB962C8B-B14F-4D97-AF65-F5344CB8AC3E}">
        <p14:creationId xmlns:p14="http://schemas.microsoft.com/office/powerpoint/2010/main" val="181131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qlpass.org/vc"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you like what </a:t>
            </a:r>
            <a:r>
              <a:rPr lang="en-US" sz="1200" kern="1200" baseline="0" dirty="0" smtClean="0">
                <a:solidFill>
                  <a:schemeClr val="tx1"/>
                </a:solidFill>
                <a:effectLst/>
                <a:latin typeface="+mn-lt"/>
                <a:ea typeface="+mn-ea"/>
                <a:cs typeface="+mn-cs"/>
              </a:rPr>
              <a:t>you hear in these webinars, make sure to attend t</a:t>
            </a:r>
            <a:r>
              <a:rPr lang="en-US" sz="1200" kern="1200" dirty="0" smtClean="0">
                <a:solidFill>
                  <a:schemeClr val="tx1"/>
                </a:solidFill>
                <a:effectLst/>
                <a:latin typeface="+mn-lt"/>
                <a:ea typeface="+mn-ea"/>
                <a:cs typeface="+mn-cs"/>
              </a:rPr>
              <a:t>he PASS Business Analytics Conference taking place May 2-4 in San</a:t>
            </a:r>
            <a:r>
              <a:rPr lang="en-US" sz="1200" kern="1200" baseline="0" dirty="0" smtClean="0">
                <a:solidFill>
                  <a:schemeClr val="tx1"/>
                </a:solidFill>
                <a:effectLst/>
                <a:latin typeface="+mn-lt"/>
                <a:ea typeface="+mn-ea"/>
                <a:cs typeface="+mn-cs"/>
              </a:rPr>
              <a:t> Jose</a:t>
            </a:r>
            <a:r>
              <a:rPr lang="en-US" sz="1200" kern="1200" dirty="0" smtClean="0">
                <a:solidFill>
                  <a:schemeClr val="tx1"/>
                </a:solidFill>
                <a:effectLst/>
                <a:latin typeface="+mn-lt"/>
                <a:ea typeface="+mn-ea"/>
                <a:cs typeface="+mn-cs"/>
              </a:rPr>
              <a:t>, California. </a:t>
            </a:r>
            <a:r>
              <a:rPr lang="en-CA" sz="1200" kern="1200" dirty="0" smtClean="0">
                <a:solidFill>
                  <a:schemeClr val="tx1"/>
                </a:solidFill>
                <a:effectLst/>
                <a:latin typeface="+mn-lt"/>
                <a:ea typeface="+mn-ea"/>
                <a:cs typeface="+mn-cs"/>
              </a:rPr>
              <a:t>With hands-on learning opportunities from data and business analytics</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experts and a variety of networking opportunities, the PASS Business Analytics Conference is a great opportunity</a:t>
            </a:r>
            <a:r>
              <a:rPr lang="en-CA" sz="1200" kern="1200" baseline="0" dirty="0" smtClean="0">
                <a:solidFill>
                  <a:schemeClr val="tx1"/>
                </a:solidFill>
                <a:effectLst/>
                <a:latin typeface="+mn-lt"/>
                <a:ea typeface="+mn-ea"/>
                <a:cs typeface="+mn-cs"/>
              </a:rPr>
              <a:t> to gain valuable skills and advance your career</a:t>
            </a:r>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webinar registrants get $100 off the two-day pass. Just use discount code </a:t>
            </a:r>
            <a:r>
              <a:rPr lang="en-US" sz="1200" b="1" kern="1200" dirty="0" smtClean="0">
                <a:solidFill>
                  <a:schemeClr val="tx1"/>
                </a:solidFill>
                <a:effectLst/>
                <a:latin typeface="+mn-lt"/>
                <a:ea typeface="+mn-ea"/>
                <a:cs typeface="+mn-cs"/>
              </a:rPr>
              <a:t>BAMARA</a:t>
            </a:r>
            <a:r>
              <a:rPr lang="en-US" sz="1200" kern="1200" dirty="0" smtClean="0">
                <a:solidFill>
                  <a:schemeClr val="tx1"/>
                </a:solidFill>
                <a:effectLst/>
                <a:latin typeface="+mn-lt"/>
                <a:ea typeface="+mn-ea"/>
                <a:cs typeface="+mn-cs"/>
              </a:rPr>
              <a:t> during registration. </a:t>
            </a:r>
            <a:r>
              <a:rPr lang="en-CA" sz="1200" kern="1200" dirty="0" smtClean="0">
                <a:solidFill>
                  <a:schemeClr val="tx1"/>
                </a:solidFill>
                <a:effectLst/>
                <a:latin typeface="+mn-lt"/>
                <a:ea typeface="+mn-ea"/>
                <a:cs typeface="+mn-cs"/>
              </a:rPr>
              <a:t>Visit passbaconference.com to </a:t>
            </a:r>
            <a:r>
              <a:rPr lang="en-US" sz="1200" kern="1200" dirty="0" smtClean="0">
                <a:solidFill>
                  <a:schemeClr val="tx1"/>
                </a:solidFill>
                <a:effectLst/>
                <a:latin typeface="+mn-lt"/>
                <a:ea typeface="+mn-ea"/>
                <a:cs typeface="+mn-cs"/>
              </a:rPr>
              <a:t>register today!</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89DCAA-E612-4BC0-AA75-84621265B05F}" type="slidenum">
              <a:rPr lang="en-CA" smtClean="0"/>
              <a:t>1</a:t>
            </a:fld>
            <a:endParaRPr lang="en-CA"/>
          </a:p>
        </p:txBody>
      </p:sp>
    </p:spTree>
    <p:extLst>
      <p:ext uri="{BB962C8B-B14F-4D97-AF65-F5344CB8AC3E}">
        <p14:creationId xmlns:p14="http://schemas.microsoft.com/office/powerpoint/2010/main" val="56379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you are interested in accessing other free educational content, the PASS organization has a variety of Virtual Chapters which offer free webinars to their members every month. Check out upcoming webinars, and recordings of past webinars, from our Business Analytics, Excel BI, Business Intelligence, Big Data and Cloud Virtual Chapters by visiting </a:t>
            </a:r>
            <a:r>
              <a:rPr lang="en-US" sz="1200" u="sng" kern="1200" dirty="0" smtClean="0">
                <a:solidFill>
                  <a:schemeClr val="tx1"/>
                </a:solidFill>
                <a:effectLst/>
                <a:latin typeface="+mn-lt"/>
                <a:ea typeface="+mn-ea"/>
                <a:cs typeface="+mn-cs"/>
                <a:hlinkClick r:id="rId3"/>
              </a:rPr>
              <a:t>www.sqlpass.org/vc</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589DCAA-E612-4BC0-AA75-84621265B05F}" type="slidenum">
              <a:rPr lang="en-CA" smtClean="0"/>
              <a:t>2</a:t>
            </a:fld>
            <a:endParaRPr lang="en-CA"/>
          </a:p>
        </p:txBody>
      </p:sp>
    </p:spTree>
    <p:extLst>
      <p:ext uri="{BB962C8B-B14F-4D97-AF65-F5344CB8AC3E}">
        <p14:creationId xmlns:p14="http://schemas.microsoft.com/office/powerpoint/2010/main" val="269155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89DCAA-E612-4BC0-AA75-84621265B05F}" type="slidenum">
              <a:rPr lang="en-CA" smtClean="0"/>
              <a:t>3</a:t>
            </a:fld>
            <a:endParaRPr lang="en-CA"/>
          </a:p>
        </p:txBody>
      </p:sp>
    </p:spTree>
    <p:extLst>
      <p:ext uri="{BB962C8B-B14F-4D97-AF65-F5344CB8AC3E}">
        <p14:creationId xmlns:p14="http://schemas.microsoft.com/office/powerpoint/2010/main" val="54903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89DCAA-E612-4BC0-AA75-84621265B05F}" type="slidenum">
              <a:rPr lang="en-CA" smtClean="0"/>
              <a:t>4</a:t>
            </a:fld>
            <a:endParaRPr lang="en-CA"/>
          </a:p>
        </p:txBody>
      </p:sp>
    </p:spTree>
    <p:extLst>
      <p:ext uri="{BB962C8B-B14F-4D97-AF65-F5344CB8AC3E}">
        <p14:creationId xmlns:p14="http://schemas.microsoft.com/office/powerpoint/2010/main" val="38650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9DCAA-E612-4BC0-AA75-84621265B05F}" type="slidenum">
              <a:rPr lang="en-CA" smtClean="0"/>
              <a:t>17</a:t>
            </a:fld>
            <a:endParaRPr lang="en-CA"/>
          </a:p>
        </p:txBody>
      </p:sp>
    </p:spTree>
    <p:extLst>
      <p:ext uri="{BB962C8B-B14F-4D97-AF65-F5344CB8AC3E}">
        <p14:creationId xmlns:p14="http://schemas.microsoft.com/office/powerpoint/2010/main" val="69959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89DCAA-E612-4BC0-AA75-84621265B05F}" type="slidenum">
              <a:rPr lang="en-CA" smtClean="0"/>
              <a:t>21</a:t>
            </a:fld>
            <a:endParaRPr lang="en-CA"/>
          </a:p>
        </p:txBody>
      </p:sp>
    </p:spTree>
    <p:extLst>
      <p:ext uri="{BB962C8B-B14F-4D97-AF65-F5344CB8AC3E}">
        <p14:creationId xmlns:p14="http://schemas.microsoft.com/office/powerpoint/2010/main" val="420430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Like </a:t>
            </a:r>
            <a:r>
              <a:rPr lang="en-CA" sz="1200" b="1" kern="1200" dirty="0" smtClean="0">
                <a:solidFill>
                  <a:schemeClr val="tx1"/>
                </a:solidFill>
                <a:effectLst/>
                <a:latin typeface="+mn-lt"/>
                <a:ea typeface="+mn-ea"/>
                <a:cs typeface="+mn-cs"/>
              </a:rPr>
              <a:t>what you heard here?</a:t>
            </a:r>
          </a:p>
          <a:p>
            <a:endParaRPr lang="en-CA" sz="1200" b="1"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Daniel </a:t>
            </a:r>
            <a:r>
              <a:rPr lang="en-CA" sz="1200" b="0" kern="1200" baseline="0" dirty="0" smtClean="0">
                <a:solidFill>
                  <a:schemeClr val="tx1"/>
                </a:solidFill>
                <a:effectLst/>
                <a:latin typeface="+mn-lt"/>
                <a:ea typeface="+mn-ea"/>
                <a:cs typeface="+mn-cs"/>
              </a:rPr>
              <a:t>will be presenting the pre-conference session </a:t>
            </a:r>
            <a:r>
              <a:rPr lang="en-CA" sz="1200" b="1" dirty="0" smtClean="0">
                <a:solidFill>
                  <a:srgbClr val="595959"/>
                </a:solidFill>
              </a:rPr>
              <a:t>Advanced Analytics for Excel Users: Learn How to Do it Yourself </a:t>
            </a:r>
            <a:r>
              <a:rPr lang="en-CA" sz="1200" b="0" kern="1200" baseline="0" dirty="0" smtClean="0">
                <a:solidFill>
                  <a:schemeClr val="tx1"/>
                </a:solidFill>
                <a:effectLst/>
                <a:latin typeface="+mn-lt"/>
                <a:ea typeface="+mn-ea"/>
                <a:cs typeface="+mn-cs"/>
              </a:rPr>
              <a:t>and the breakout session </a:t>
            </a:r>
            <a:r>
              <a:rPr lang="en-CA" sz="1200" b="1" kern="1200" baseline="0" dirty="0" smtClean="0">
                <a:solidFill>
                  <a:schemeClr val="tx1"/>
                </a:solidFill>
                <a:effectLst/>
                <a:latin typeface="+mn-lt"/>
                <a:ea typeface="+mn-ea"/>
                <a:cs typeface="+mn-cs"/>
              </a:rPr>
              <a:t>Prescriptive Analytics: Decision Models with Real Business Payoffs</a:t>
            </a:r>
            <a:r>
              <a:rPr lang="en-CA" sz="1200" b="0" kern="1200" baseline="0" dirty="0" smtClean="0">
                <a:solidFill>
                  <a:schemeClr val="tx1"/>
                </a:solidFill>
                <a:effectLst/>
                <a:latin typeface="+mn-lt"/>
                <a:ea typeface="+mn-ea"/>
                <a:cs typeface="+mn-cs"/>
              </a:rPr>
              <a:t> at the PASS Business Analytics Conference 2016. </a:t>
            </a:r>
          </a:p>
        </p:txBody>
      </p:sp>
      <p:sp>
        <p:nvSpPr>
          <p:cNvPr id="4" name="Slide Number Placeholder 3"/>
          <p:cNvSpPr>
            <a:spLocks noGrp="1"/>
          </p:cNvSpPr>
          <p:nvPr>
            <p:ph type="sldNum" sz="quarter" idx="10"/>
          </p:nvPr>
        </p:nvSpPr>
        <p:spPr/>
        <p:txBody>
          <a:bodyPr/>
          <a:lstStyle/>
          <a:p>
            <a:fld id="{307652F0-DA28-C044-B556-59A0558D3F0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6826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BA Marathon is brought to you by PASS, a not-for-profit organization which offers year-round learning opportunities to data professionals. If you’re not a member yet, join today, membership is free!</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89DCAA-E612-4BC0-AA75-84621265B05F}" type="slidenum">
              <a:rPr lang="en-CA" smtClean="0"/>
              <a:t>23</a:t>
            </a:fld>
            <a:endParaRPr lang="en-CA"/>
          </a:p>
        </p:txBody>
      </p:sp>
    </p:spTree>
    <p:extLst>
      <p:ext uri="{BB962C8B-B14F-4D97-AF65-F5344CB8AC3E}">
        <p14:creationId xmlns:p14="http://schemas.microsoft.com/office/powerpoint/2010/main" val="2902955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p:spPr>
        <p:txBody>
          <a:bodyPr>
            <a:normAutofit/>
          </a:bodyPr>
          <a:lstStyle>
            <a:lvl1pPr>
              <a:defRPr sz="3800" b="0" baseline="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Title of Slide in 38pt</a:t>
            </a:r>
            <a:endParaRPr lang="en-CA" dirty="0"/>
          </a:p>
        </p:txBody>
      </p:sp>
      <p:sp>
        <p:nvSpPr>
          <p:cNvPr id="3" name="Content Placeholder 2"/>
          <p:cNvSpPr>
            <a:spLocks noGrp="1"/>
          </p:cNvSpPr>
          <p:nvPr>
            <p:ph idx="1"/>
          </p:nvPr>
        </p:nvSpPr>
        <p:spPr>
          <a:xfrm>
            <a:off x="838200" y="1825625"/>
            <a:ext cx="10515600" cy="4351338"/>
          </a:xfrm>
        </p:spPr>
        <p:txBody>
          <a:bodyPr/>
          <a:lstStyle>
            <a:lvl1pPr>
              <a:defRPr>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2"/>
                </a:solidFill>
                <a:latin typeface="Segoe UI" panose="020B0502040204020203" pitchFamily="34" charset="0"/>
                <a:ea typeface="Segoe UI" panose="020B0502040204020203" pitchFamily="34" charset="0"/>
                <a:cs typeface="Segoe UI" panose="020B0502040204020203" pitchFamily="34" charset="0"/>
              </a:defRPr>
            </a:lvl2pPr>
            <a:lvl3pPr>
              <a:defRPr>
                <a:solidFill>
                  <a:schemeClr val="tx2"/>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2"/>
                </a:solidFill>
                <a:latin typeface="Segoe UI" panose="020B0502040204020203" pitchFamily="34" charset="0"/>
                <a:ea typeface="Segoe UI" panose="020B0502040204020203" pitchFamily="34" charset="0"/>
                <a:cs typeface="Segoe UI" panose="020B0502040204020203" pitchFamily="34" charset="0"/>
              </a:defRPr>
            </a:lvl4pPr>
            <a:lvl5pPr>
              <a:defRPr>
                <a:solidFill>
                  <a:schemeClr val="tx2"/>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endParaRPr lang="en-CA"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CA"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91" r="191" b="88116"/>
          <a:stretch/>
        </p:blipFill>
        <p:spPr>
          <a:xfrm>
            <a:off x="-17930" y="6446170"/>
            <a:ext cx="8928847" cy="185484"/>
          </a:xfrm>
          <a:prstGeom prst="rect">
            <a:avLst/>
          </a:prstGeom>
        </p:spPr>
      </p:pic>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88578"/>
          <a:stretch/>
        </p:blipFill>
        <p:spPr>
          <a:xfrm>
            <a:off x="2819400" y="6445624"/>
            <a:ext cx="9372600" cy="187137"/>
          </a:xfrm>
          <a:prstGeom prst="rect">
            <a:avLst/>
          </a:prstGeom>
        </p:spPr>
      </p:pic>
      <p:sp>
        <p:nvSpPr>
          <p:cNvPr id="10" name="Slide Number Placeholder 5"/>
          <p:cNvSpPr>
            <a:spLocks noGrp="1"/>
          </p:cNvSpPr>
          <p:nvPr>
            <p:ph type="sldNum" sz="quarter" idx="4"/>
          </p:nvPr>
        </p:nvSpPr>
        <p:spPr>
          <a:xfrm>
            <a:off x="10284312" y="6356350"/>
            <a:ext cx="742276" cy="365125"/>
          </a:xfrm>
          <a:prstGeom prst="rect">
            <a:avLst/>
          </a:prstGeom>
        </p:spPr>
        <p:txBody>
          <a:bodyPr/>
          <a:lstStyle>
            <a:lvl1pPr>
              <a:defRPr>
                <a:solidFill>
                  <a:schemeClr val="accent2"/>
                </a:solidFill>
              </a:defRPr>
            </a:lvl1pPr>
          </a:lstStyle>
          <a:p>
            <a:fld id="{72FE5C6E-E6CC-4B96-B00C-8BE7E0910AC3}" type="slidenum">
              <a:rPr lang="en-CA" smtClean="0"/>
              <a:pPr/>
              <a:t>‹#›</a:t>
            </a:fld>
            <a:endParaRPr lang="en-CA" dirty="0"/>
          </a:p>
        </p:txBody>
      </p:sp>
    </p:spTree>
    <p:extLst>
      <p:ext uri="{BB962C8B-B14F-4D97-AF65-F5344CB8AC3E}">
        <p14:creationId xmlns:p14="http://schemas.microsoft.com/office/powerpoint/2010/main" val="2435199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of Slide in 38pt</a:t>
            </a:r>
            <a:endParaRPr lang="en-C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5"/>
          <p:cNvSpPr>
            <a:spLocks noGrp="1"/>
          </p:cNvSpPr>
          <p:nvPr>
            <p:ph type="sldNum" sz="quarter" idx="4"/>
          </p:nvPr>
        </p:nvSpPr>
        <p:spPr>
          <a:xfrm>
            <a:off x="10284312" y="6356350"/>
            <a:ext cx="742276" cy="365125"/>
          </a:xfrm>
          <a:prstGeom prst="rect">
            <a:avLst/>
          </a:prstGeom>
        </p:spPr>
        <p:txBody>
          <a:bodyPr/>
          <a:lstStyle>
            <a:lvl1pPr>
              <a:defRPr>
                <a:solidFill>
                  <a:schemeClr val="accent2"/>
                </a:solidFill>
              </a:defRPr>
            </a:lvl1pPr>
          </a:lstStyle>
          <a:p>
            <a:fld id="{72FE5C6E-E6CC-4B96-B00C-8BE7E0910AC3}" type="slidenum">
              <a:rPr lang="en-CA" smtClean="0"/>
              <a:pPr/>
              <a:t>‹#›</a:t>
            </a:fld>
            <a:endParaRPr lang="en-CA" dirty="0"/>
          </a:p>
        </p:txBody>
      </p:sp>
    </p:spTree>
    <p:extLst>
      <p:ext uri="{BB962C8B-B14F-4D97-AF65-F5344CB8AC3E}">
        <p14:creationId xmlns:p14="http://schemas.microsoft.com/office/powerpoint/2010/main" val="278831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r>
              <a:rPr lang="en-US" dirty="0" smtClean="0"/>
              <a:t>Title of Slide in 38pt</a:t>
            </a:r>
            <a:endParaRPr lang="en-CA"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5"/>
          <p:cNvSpPr>
            <a:spLocks noGrp="1"/>
          </p:cNvSpPr>
          <p:nvPr>
            <p:ph type="sldNum" sz="quarter" idx="4"/>
          </p:nvPr>
        </p:nvSpPr>
        <p:spPr>
          <a:xfrm>
            <a:off x="10284312" y="6356350"/>
            <a:ext cx="742276" cy="365125"/>
          </a:xfrm>
          <a:prstGeom prst="rect">
            <a:avLst/>
          </a:prstGeom>
        </p:spPr>
        <p:txBody>
          <a:bodyPr/>
          <a:lstStyle>
            <a:lvl1pPr>
              <a:defRPr>
                <a:solidFill>
                  <a:schemeClr val="accent2"/>
                </a:solidFill>
              </a:defRPr>
            </a:lvl1pPr>
          </a:lstStyle>
          <a:p>
            <a:fld id="{72FE5C6E-E6CC-4B96-B00C-8BE7E0910AC3}" type="slidenum">
              <a:rPr lang="en-CA" smtClean="0"/>
              <a:pPr/>
              <a:t>‹#›</a:t>
            </a:fld>
            <a:endParaRPr lang="en-CA" dirty="0"/>
          </a:p>
        </p:txBody>
      </p:sp>
    </p:spTree>
    <p:extLst>
      <p:ext uri="{BB962C8B-B14F-4D97-AF65-F5344CB8AC3E}">
        <p14:creationId xmlns:p14="http://schemas.microsoft.com/office/powerpoint/2010/main" val="260675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smtClean="0"/>
              <a:t>Title of Slide in 38pt</a:t>
            </a:r>
            <a:endParaRPr lang="en-CA" dirty="0"/>
          </a:p>
        </p:txBody>
      </p:sp>
      <p:sp>
        <p:nvSpPr>
          <p:cNvPr id="3" name="Text Placeholder 2"/>
          <p:cNvSpPr>
            <a:spLocks noGrp="1"/>
          </p:cNvSpPr>
          <p:nvPr>
            <p:ph type="body" idx="1"/>
          </p:nvPr>
        </p:nvSpPr>
        <p:spPr>
          <a:xfrm>
            <a:off x="839788" y="1972235"/>
            <a:ext cx="5157787" cy="439271"/>
          </a:xfrm>
          <a:solidFill>
            <a:schemeClr val="accent1">
              <a:lumMod val="20000"/>
              <a:lumOff val="80000"/>
            </a:schemeClr>
          </a:solidFill>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972235"/>
            <a:ext cx="5183188" cy="439271"/>
          </a:xfrm>
          <a:solidFill>
            <a:schemeClr val="accent1">
              <a:lumMod val="20000"/>
              <a:lumOff val="80000"/>
            </a:scheme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10" name="Slide Number Placeholder 5"/>
          <p:cNvSpPr>
            <a:spLocks noGrp="1"/>
          </p:cNvSpPr>
          <p:nvPr>
            <p:ph type="sldNum" sz="quarter" idx="12"/>
          </p:nvPr>
        </p:nvSpPr>
        <p:spPr>
          <a:xfrm>
            <a:off x="10284312" y="6356350"/>
            <a:ext cx="742276" cy="365125"/>
          </a:xfrm>
          <a:prstGeom prst="rect">
            <a:avLst/>
          </a:prstGeom>
        </p:spPr>
        <p:txBody>
          <a:bodyPr/>
          <a:lstStyle>
            <a:lvl1pPr>
              <a:defRPr>
                <a:solidFill>
                  <a:schemeClr val="accent2"/>
                </a:solidFill>
              </a:defRPr>
            </a:lvl1pPr>
          </a:lstStyle>
          <a:p>
            <a:fld id="{72FE5C6E-E6CC-4B96-B00C-8BE7E0910AC3}" type="slidenum">
              <a:rPr lang="en-CA" smtClean="0"/>
              <a:pPr/>
              <a:t>‹#›</a:t>
            </a:fld>
            <a:endParaRPr lang="en-CA" dirty="0"/>
          </a:p>
        </p:txBody>
      </p:sp>
    </p:spTree>
    <p:extLst>
      <p:ext uri="{BB962C8B-B14F-4D97-AF65-F5344CB8AC3E}">
        <p14:creationId xmlns:p14="http://schemas.microsoft.com/office/powerpoint/2010/main" val="254250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2" descr="http://passbaconference.com/portals/400/images/PASS_BAC2015_HPslider_backgroun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583" r="26718"/>
          <a:stretch/>
        </p:blipFill>
        <p:spPr bwMode="auto">
          <a:xfrm>
            <a:off x="-53788" y="0"/>
            <a:ext cx="12236823" cy="68676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017057" y="2952657"/>
            <a:ext cx="8157883" cy="1196928"/>
          </a:xfrm>
        </p:spPr>
        <p:txBody>
          <a:bodyPr anchor="b">
            <a:normAutofit/>
          </a:bodyPr>
          <a:lstStyle>
            <a:lvl1pPr algn="l">
              <a:defRPr sz="36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smtClean="0"/>
              <a:t>Set title in 36pt, Segoe UI, regular.</a:t>
            </a:r>
            <a:br>
              <a:rPr lang="en-US" dirty="0" smtClean="0"/>
            </a:br>
            <a:r>
              <a:rPr lang="en-US" dirty="0" smtClean="0"/>
              <a:t>Limit 2 lines.</a:t>
            </a:r>
            <a:endParaRPr lang="en-CA" dirty="0"/>
          </a:p>
        </p:txBody>
      </p:sp>
      <p:sp>
        <p:nvSpPr>
          <p:cNvPr id="3" name="Subtitle 2"/>
          <p:cNvSpPr>
            <a:spLocks noGrp="1"/>
          </p:cNvSpPr>
          <p:nvPr>
            <p:ph type="subTitle" idx="1" hasCustomPrompt="1"/>
          </p:nvPr>
        </p:nvSpPr>
        <p:spPr>
          <a:xfrm>
            <a:off x="2017057" y="4222424"/>
            <a:ext cx="8157883" cy="432080"/>
          </a:xfrm>
        </p:spPr>
        <p:txBody>
          <a:bodyPr>
            <a:normAutofit/>
          </a:bodyPr>
          <a:lstStyle>
            <a:lvl1pPr marL="0" indent="0" algn="l">
              <a:buNone/>
              <a:defRPr sz="2200">
                <a:solidFill>
                  <a:schemeClr val="accent2"/>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 Title, 22 </a:t>
            </a:r>
            <a:r>
              <a:rPr lang="en-US" dirty="0" err="1" smtClean="0"/>
              <a:t>pt</a:t>
            </a:r>
            <a:endParaRPr lang="en-CA"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2371" y="184360"/>
            <a:ext cx="6073097" cy="2731878"/>
          </a:xfrm>
          <a:prstGeom prst="rect">
            <a:avLst/>
          </a:prstGeom>
        </p:spPr>
      </p:pic>
      <p:sp>
        <p:nvSpPr>
          <p:cNvPr id="6" name="TextBox 3"/>
          <p:cNvSpPr txBox="1"/>
          <p:nvPr userDrawn="1"/>
        </p:nvSpPr>
        <p:spPr>
          <a:xfrm>
            <a:off x="2017057" y="2316073"/>
            <a:ext cx="273455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000" dirty="0" smtClean="0">
                <a:solidFill>
                  <a:schemeClr val="bg1"/>
                </a:solidFill>
              </a:rPr>
              <a:t>MAY</a:t>
            </a:r>
            <a:r>
              <a:rPr lang="en-CA" sz="2000" baseline="0" dirty="0" smtClean="0">
                <a:solidFill>
                  <a:schemeClr val="bg1"/>
                </a:solidFill>
              </a:rPr>
              <a:t> 2-4, SAN JOSE, CA</a:t>
            </a:r>
            <a:endParaRPr lang="en-CA" sz="2000" dirty="0">
              <a:solidFill>
                <a:schemeClr val="bg1"/>
              </a:solidFill>
            </a:endParaRPr>
          </a:p>
        </p:txBody>
      </p:sp>
    </p:spTree>
    <p:extLst>
      <p:ext uri="{BB962C8B-B14F-4D97-AF65-F5344CB8AC3E}">
        <p14:creationId xmlns:p14="http://schemas.microsoft.com/office/powerpoint/2010/main" val="27015855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2" descr="http://passbaconference.com/portals/400/images/PASS_BAC2015_HPslider_backgroun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583" r="26718"/>
          <a:stretch/>
        </p:blipFill>
        <p:spPr bwMode="auto">
          <a:xfrm>
            <a:off x="-53788" y="0"/>
            <a:ext cx="12236823" cy="686761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userDrawn="1"/>
        </p:nvSpPr>
        <p:spPr>
          <a:xfrm>
            <a:off x="2017057" y="2952657"/>
            <a:ext cx="8157883" cy="11969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Set title in 36pt, Segoe UI, regular.</a:t>
            </a:r>
            <a:br>
              <a:rPr lang="en-US" smtClean="0"/>
            </a:br>
            <a:r>
              <a:rPr lang="en-US" smtClean="0"/>
              <a:t>Limit 2 lines.</a:t>
            </a:r>
            <a:endParaRPr lang="en-CA" dirty="0"/>
          </a:p>
        </p:txBody>
      </p:sp>
      <p:sp>
        <p:nvSpPr>
          <p:cNvPr id="10" name="TextBox 9"/>
          <p:cNvSpPr txBox="1"/>
          <p:nvPr userDrawn="1"/>
        </p:nvSpPr>
        <p:spPr>
          <a:xfrm>
            <a:off x="1921266" y="1089061"/>
            <a:ext cx="5753529" cy="1938992"/>
          </a:xfrm>
          <a:prstGeom prst="rect">
            <a:avLst/>
          </a:prstGeom>
          <a:noFill/>
        </p:spPr>
        <p:txBody>
          <a:bodyPr wrap="square" rtlCol="0">
            <a:spAutoFit/>
          </a:bodyPr>
          <a:lstStyle/>
          <a:p>
            <a:r>
              <a:rPr lang="en-US" sz="440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BUSINESS</a:t>
            </a:r>
            <a:r>
              <a:rPr lang="en-US" sz="4400" baseline="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 ANALYTICS</a:t>
            </a:r>
          </a:p>
          <a:p>
            <a:r>
              <a:rPr lang="en-US" sz="4400" baseline="0" dirty="0" smtClean="0">
                <a:solidFill>
                  <a:schemeClr val="bg1"/>
                </a:solidFill>
                <a:latin typeface="Segoe UI Light" panose="020B0502040204020203" pitchFamily="34" charset="0"/>
                <a:ea typeface="Segoe UI" panose="020B0502040204020203" pitchFamily="34" charset="0"/>
                <a:cs typeface="Segoe UI" panose="020B0502040204020203" pitchFamily="34" charset="0"/>
              </a:rPr>
              <a:t>WEBINAR MARATHON</a:t>
            </a:r>
          </a:p>
          <a:p>
            <a:r>
              <a:rPr lang="en-US" sz="3200" baseline="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DECEMBER 10</a:t>
            </a:r>
            <a:endParaRPr lang="en-US" sz="3200" dirty="0" smtClean="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990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8" name="Slide Number Placeholder 5"/>
          <p:cNvSpPr>
            <a:spLocks noGrp="1"/>
          </p:cNvSpPr>
          <p:nvPr>
            <p:ph type="sldNum" sz="quarter" idx="4"/>
          </p:nvPr>
        </p:nvSpPr>
        <p:spPr>
          <a:xfrm>
            <a:off x="10284312" y="6356350"/>
            <a:ext cx="742276" cy="365125"/>
          </a:xfrm>
          <a:prstGeom prst="rect">
            <a:avLst/>
          </a:prstGeom>
        </p:spPr>
        <p:txBody>
          <a:bodyPr/>
          <a:lstStyle>
            <a:lvl1pPr>
              <a:defRPr>
                <a:solidFill>
                  <a:schemeClr val="accent2"/>
                </a:solidFill>
              </a:defRPr>
            </a:lvl1pPr>
          </a:lstStyle>
          <a:p>
            <a:fld id="{72FE5C6E-E6CC-4B96-B00C-8BE7E0910AC3}" type="slidenum">
              <a:rPr lang="en-CA" smtClean="0"/>
              <a:pPr/>
              <a:t>‹#›</a:t>
            </a:fld>
            <a:endParaRPr lang="en-CA" dirty="0"/>
          </a:p>
        </p:txBody>
      </p:sp>
    </p:spTree>
    <p:extLst>
      <p:ext uri="{BB962C8B-B14F-4D97-AF65-F5344CB8AC3E}">
        <p14:creationId xmlns:p14="http://schemas.microsoft.com/office/powerpoint/2010/main" val="1788191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of Slide in 38pt</a:t>
            </a:r>
            <a:endParaRPr lang="en-CA"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CA"/>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4"/>
          </p:nvPr>
        </p:nvSpPr>
        <p:spPr>
          <a:xfrm>
            <a:off x="10284312" y="6356350"/>
            <a:ext cx="742276" cy="365125"/>
          </a:xfrm>
          <a:prstGeom prst="rect">
            <a:avLst/>
          </a:prstGeom>
        </p:spPr>
        <p:txBody>
          <a:bodyPr/>
          <a:lstStyle>
            <a:lvl1pPr>
              <a:defRPr>
                <a:solidFill>
                  <a:schemeClr val="accent2"/>
                </a:solidFill>
              </a:defRPr>
            </a:lvl1pPr>
          </a:lstStyle>
          <a:p>
            <a:fld id="{72FE5C6E-E6CC-4B96-B00C-8BE7E0910AC3}" type="slidenum">
              <a:rPr lang="en-CA" smtClean="0"/>
              <a:pPr/>
              <a:t>‹#›</a:t>
            </a:fld>
            <a:endParaRPr lang="en-CA" dirty="0"/>
          </a:p>
        </p:txBody>
      </p:sp>
    </p:spTree>
    <p:extLst>
      <p:ext uri="{BB962C8B-B14F-4D97-AF65-F5344CB8AC3E}">
        <p14:creationId xmlns:p14="http://schemas.microsoft.com/office/powerpoint/2010/main" val="221764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CA"/>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5"/>
          <p:cNvSpPr>
            <a:spLocks noGrp="1"/>
          </p:cNvSpPr>
          <p:nvPr>
            <p:ph type="sldNum" sz="quarter" idx="4"/>
          </p:nvPr>
        </p:nvSpPr>
        <p:spPr>
          <a:xfrm>
            <a:off x="10284312" y="6356350"/>
            <a:ext cx="742276" cy="365125"/>
          </a:xfrm>
          <a:prstGeom prst="rect">
            <a:avLst/>
          </a:prstGeom>
        </p:spPr>
        <p:txBody>
          <a:bodyPr/>
          <a:lstStyle>
            <a:lvl1pPr>
              <a:defRPr>
                <a:solidFill>
                  <a:schemeClr val="accent2"/>
                </a:solidFill>
              </a:defRPr>
            </a:lvl1pPr>
          </a:lstStyle>
          <a:p>
            <a:fld id="{72FE5C6E-E6CC-4B96-B00C-8BE7E0910AC3}" type="slidenum">
              <a:rPr lang="en-CA" smtClean="0"/>
              <a:pPr/>
              <a:t>‹#›</a:t>
            </a:fld>
            <a:endParaRPr lang="en-CA" dirty="0"/>
          </a:p>
        </p:txBody>
      </p:sp>
    </p:spTree>
    <p:extLst>
      <p:ext uri="{BB962C8B-B14F-4D97-AF65-F5344CB8AC3E}">
        <p14:creationId xmlns:p14="http://schemas.microsoft.com/office/powerpoint/2010/main" val="142365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u="none"/>
            </a:lvl1pPr>
          </a:lstStyle>
          <a:p>
            <a:r>
              <a:rPr lang="en-US" dirty="0" smtClean="0"/>
              <a:t>Title of Slide in 38pt</a:t>
            </a:r>
            <a:endParaRPr lang="en-CA"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8" name="Slide Number Placeholder 5"/>
          <p:cNvSpPr>
            <a:spLocks noGrp="1"/>
          </p:cNvSpPr>
          <p:nvPr>
            <p:ph type="sldNum" sz="quarter" idx="4"/>
          </p:nvPr>
        </p:nvSpPr>
        <p:spPr>
          <a:xfrm>
            <a:off x="10284312" y="6356350"/>
            <a:ext cx="742276" cy="365125"/>
          </a:xfrm>
          <a:prstGeom prst="rect">
            <a:avLst/>
          </a:prstGeom>
        </p:spPr>
        <p:txBody>
          <a:bodyPr/>
          <a:lstStyle>
            <a:lvl1pPr>
              <a:defRPr>
                <a:solidFill>
                  <a:schemeClr val="accent2"/>
                </a:solidFill>
              </a:defRPr>
            </a:lvl1pPr>
          </a:lstStyle>
          <a:p>
            <a:fld id="{72FE5C6E-E6CC-4B96-B00C-8BE7E0910AC3}" type="slidenum">
              <a:rPr lang="en-CA" smtClean="0"/>
              <a:pPr/>
              <a:t>‹#›</a:t>
            </a:fld>
            <a:endParaRPr lang="en-CA" dirty="0"/>
          </a:p>
        </p:txBody>
      </p:sp>
    </p:spTree>
    <p:extLst>
      <p:ext uri="{BB962C8B-B14F-4D97-AF65-F5344CB8AC3E}">
        <p14:creationId xmlns:p14="http://schemas.microsoft.com/office/powerpoint/2010/main" val="153211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dirty="0" smtClean="0"/>
              <a:t>Title of Slide in 38pt</a:t>
            </a:r>
            <a:endParaRPr lang="en-CA"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4B4ABFD-97D1-46F0-AAAB-0A8C264E2514}" type="slidenum">
              <a:rPr lang="en-CA" smtClean="0"/>
              <a:t>‹#›</a:t>
            </a:fld>
            <a:endParaRPr lang="en-CA"/>
          </a:p>
        </p:txBody>
      </p:sp>
    </p:spTree>
    <p:extLst>
      <p:ext uri="{BB962C8B-B14F-4D97-AF65-F5344CB8AC3E}">
        <p14:creationId xmlns:p14="http://schemas.microsoft.com/office/powerpoint/2010/main" val="374141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Title of Slide in 38pt</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91" r="191" b="88116"/>
          <a:stretch/>
        </p:blipFill>
        <p:spPr>
          <a:xfrm>
            <a:off x="-17930" y="6446170"/>
            <a:ext cx="8928847" cy="185484"/>
          </a:xfrm>
          <a:prstGeom prst="rect">
            <a:avLst/>
          </a:prstGeom>
        </p:spPr>
      </p:pic>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t="88578"/>
          <a:stretch/>
        </p:blipFill>
        <p:spPr>
          <a:xfrm>
            <a:off x="2819400" y="6445625"/>
            <a:ext cx="9372600" cy="186030"/>
          </a:xfrm>
          <a:prstGeom prst="rect">
            <a:avLst/>
          </a:prstGeom>
        </p:spPr>
      </p:pic>
      <p:sp>
        <p:nvSpPr>
          <p:cNvPr id="10" name="Slide Number Placeholder 5"/>
          <p:cNvSpPr>
            <a:spLocks noGrp="1"/>
          </p:cNvSpPr>
          <p:nvPr>
            <p:ph type="sldNum" sz="quarter" idx="4"/>
          </p:nvPr>
        </p:nvSpPr>
        <p:spPr>
          <a:xfrm>
            <a:off x="10284312" y="6356350"/>
            <a:ext cx="742276" cy="365125"/>
          </a:xfrm>
          <a:prstGeom prst="rect">
            <a:avLst/>
          </a:prstGeom>
        </p:spPr>
        <p:txBody>
          <a:bodyPr/>
          <a:lstStyle>
            <a:lvl1pPr>
              <a:defRPr>
                <a:solidFill>
                  <a:schemeClr val="accent2"/>
                </a:solidFill>
              </a:defRPr>
            </a:lvl1pPr>
          </a:lstStyle>
          <a:p>
            <a:fld id="{50BA4F6A-8018-423F-B3C7-D9F0F6E9AC46}" type="slidenum">
              <a:rPr lang="en-CA" smtClean="0"/>
              <a:pPr/>
              <a:t>‹#›</a:t>
            </a:fld>
            <a:endParaRPr lang="en-CA" dirty="0"/>
          </a:p>
        </p:txBody>
      </p:sp>
    </p:spTree>
    <p:extLst>
      <p:ext uri="{BB962C8B-B14F-4D97-AF65-F5344CB8AC3E}">
        <p14:creationId xmlns:p14="http://schemas.microsoft.com/office/powerpoint/2010/main" val="3610576592"/>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49"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800" kern="1200">
          <a:solidFill>
            <a:schemeClr val="accent2"/>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hyperlink" Target="http://www.coursera.org/" TargetMode="External"/><Relationship Id="rId2" Type="http://schemas.openxmlformats.org/officeDocument/2006/relationships/hyperlink" Target="http://www.edx.org/"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xlminer.com/" TargetMode="External"/><Relationship Id="rId4" Type="http://schemas.openxmlformats.org/officeDocument/2006/relationships/hyperlink" Target="http://www.solver.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passbaconference.com/portals/400/images/PASS_BAC2015_HPslider_background.png"/>
          <p:cNvPicPr>
            <a:picLocks noChangeAspect="1" noChangeArrowheads="1"/>
          </p:cNvPicPr>
          <p:nvPr/>
        </p:nvPicPr>
        <p:blipFill rotWithShape="1">
          <a:blip r:embed="rId3">
            <a:extLst>
              <a:ext uri="{28A0092B-C50C-407E-A947-70E740481C1C}">
                <a14:useLocalDpi xmlns:a14="http://schemas.microsoft.com/office/drawing/2010/main" val="0"/>
              </a:ext>
            </a:extLst>
          </a:blip>
          <a:srcRect l="2583" r="26718"/>
          <a:stretch/>
        </p:blipFill>
        <p:spPr bwMode="auto">
          <a:xfrm>
            <a:off x="-53788" y="0"/>
            <a:ext cx="12236823" cy="6867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59388" y="3341556"/>
            <a:ext cx="6023247" cy="1785104"/>
          </a:xfrm>
          <a:prstGeom prst="rect">
            <a:avLst/>
          </a:prstGeom>
          <a:noFill/>
        </p:spPr>
        <p:txBody>
          <a:bodyPr wrap="square" rtlCol="0">
            <a:spAutoFit/>
          </a:bodyPr>
          <a:lstStyle/>
          <a:p>
            <a:pPr marL="214313" indent="-214313">
              <a:spcAft>
                <a:spcPts val="1200"/>
              </a:spcAft>
              <a:buFont typeface="Arial" panose="020B0604020202020204" pitchFamily="34" charset="0"/>
              <a:buChar char="•"/>
            </a:pPr>
            <a:r>
              <a:rPr lang="en-CA" dirty="0">
                <a:solidFill>
                  <a:schemeClr val="bg1"/>
                </a:solidFill>
                <a:latin typeface="Segoe UI" panose="020B0502040204020203" pitchFamily="34" charset="0"/>
                <a:ea typeface="Segoe UI" panose="020B0502040204020203" pitchFamily="34" charset="0"/>
                <a:cs typeface="Segoe UI" panose="020B0502040204020203" pitchFamily="34" charset="0"/>
              </a:rPr>
              <a:t>Get the essential business and data analytics skills and technologies to </a:t>
            </a:r>
            <a:r>
              <a:rPr lang="en-CA" dirty="0">
                <a:solidFill>
                  <a:srgbClr val="ED7D31"/>
                </a:solidFill>
                <a:latin typeface="Segoe UI" panose="020B0502040204020203" pitchFamily="34" charset="0"/>
                <a:ea typeface="Segoe UI" panose="020B0502040204020203" pitchFamily="34" charset="0"/>
                <a:cs typeface="Segoe UI" panose="020B0502040204020203" pitchFamily="34" charset="0"/>
              </a:rPr>
              <a:t>stay ahead of the curve</a:t>
            </a:r>
          </a:p>
          <a:p>
            <a:pPr marL="214313" indent="-214313">
              <a:spcAft>
                <a:spcPts val="1200"/>
              </a:spcAft>
              <a:buFont typeface="Arial" panose="020B0604020202020204" pitchFamily="34" charset="0"/>
              <a:buChar char="•"/>
            </a:pPr>
            <a:r>
              <a:rPr lang="en-CA" dirty="0">
                <a:solidFill>
                  <a:schemeClr val="bg1"/>
                </a:solidFill>
                <a:latin typeface="Segoe UI" panose="020B0502040204020203" pitchFamily="34" charset="0"/>
                <a:ea typeface="Segoe UI" panose="020B0502040204020203" pitchFamily="34" charset="0"/>
                <a:cs typeface="Segoe UI" panose="020B0502040204020203" pitchFamily="34" charset="0"/>
              </a:rPr>
              <a:t>Uncover new information and value to </a:t>
            </a:r>
            <a:r>
              <a:rPr lang="en-CA" dirty="0">
                <a:solidFill>
                  <a:srgbClr val="ED7D31"/>
                </a:solidFill>
                <a:latin typeface="Segoe UI" panose="020B0502040204020203" pitchFamily="34" charset="0"/>
                <a:ea typeface="Segoe UI" panose="020B0502040204020203" pitchFamily="34" charset="0"/>
                <a:cs typeface="Segoe UI" panose="020B0502040204020203" pitchFamily="34" charset="0"/>
              </a:rPr>
              <a:t>remain competitive</a:t>
            </a:r>
          </a:p>
          <a:p>
            <a:pPr marL="214313" indent="-214313">
              <a:spcAft>
                <a:spcPts val="1200"/>
              </a:spcAft>
              <a:buFont typeface="Arial" panose="020B0604020202020204" pitchFamily="34" charset="0"/>
              <a:buChar char="•"/>
            </a:pPr>
            <a:r>
              <a:rPr lang="en-CA"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 </a:t>
            </a:r>
            <a:r>
              <a:rPr lang="en-CA" dirty="0">
                <a:solidFill>
                  <a:schemeClr val="bg1"/>
                </a:solidFill>
                <a:latin typeface="Segoe UI" panose="020B0502040204020203" pitchFamily="34" charset="0"/>
                <a:ea typeface="Segoe UI" panose="020B0502040204020203" pitchFamily="34" charset="0"/>
                <a:cs typeface="Segoe UI" panose="020B0502040204020203" pitchFamily="34" charset="0"/>
              </a:rPr>
              <a:t>tracks</a:t>
            </a:r>
            <a:r>
              <a:rPr lang="en-CA"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CA" dirty="0">
                <a:solidFill>
                  <a:schemeClr val="bg1"/>
                </a:solidFill>
                <a:latin typeface="Segoe UI" panose="020B0502040204020203" pitchFamily="34" charset="0"/>
                <a:ea typeface="Segoe UI" panose="020B0502040204020203" pitchFamily="34" charset="0"/>
                <a:cs typeface="Segoe UI" panose="020B0502040204020203" pitchFamily="34" charset="0"/>
              </a:rPr>
              <a:t>designed to follow the </a:t>
            </a:r>
            <a:r>
              <a:rPr lang="en-CA" dirty="0">
                <a:solidFill>
                  <a:srgbClr val="ED7D31"/>
                </a:solidFill>
                <a:latin typeface="Segoe UI" panose="020B0502040204020203" pitchFamily="34" charset="0"/>
                <a:ea typeface="Segoe UI" panose="020B0502040204020203" pitchFamily="34" charset="0"/>
                <a:cs typeface="Segoe UI" panose="020B0502040204020203" pitchFamily="34" charset="0"/>
              </a:rPr>
              <a:t>Analyst’s Journey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0903" y="300777"/>
            <a:ext cx="6073097" cy="2731878"/>
          </a:xfrm>
          <a:prstGeom prst="rect">
            <a:avLst/>
          </a:prstGeom>
        </p:spPr>
      </p:pic>
      <p:sp>
        <p:nvSpPr>
          <p:cNvPr id="8" name="TextBox 7"/>
          <p:cNvSpPr txBox="1"/>
          <p:nvPr/>
        </p:nvSpPr>
        <p:spPr>
          <a:xfrm>
            <a:off x="2981690" y="2507321"/>
            <a:ext cx="3525629" cy="400110"/>
          </a:xfrm>
          <a:prstGeom prst="rect">
            <a:avLst/>
          </a:prstGeom>
          <a:noFill/>
        </p:spPr>
        <p:txBody>
          <a:bodyPr wrap="square" rtlCol="0">
            <a:spAutoFit/>
          </a:bodyPr>
          <a:lstStyle/>
          <a:p>
            <a:r>
              <a:rPr lang="en-CA" sz="2000" dirty="0" smtClean="0">
                <a:solidFill>
                  <a:schemeClr val="bg1"/>
                </a:solidFill>
                <a:latin typeface="+mj-lt"/>
              </a:rPr>
              <a:t>May 2-4, San Jose, California</a:t>
            </a:r>
            <a:endParaRPr lang="en-CA" sz="2000" dirty="0">
              <a:solidFill>
                <a:schemeClr val="bg1"/>
              </a:solidFill>
              <a:latin typeface="+mj-lt"/>
            </a:endParaRPr>
          </a:p>
        </p:txBody>
      </p:sp>
      <p:sp>
        <p:nvSpPr>
          <p:cNvPr id="9" name="TextBox 8"/>
          <p:cNvSpPr txBox="1"/>
          <p:nvPr/>
        </p:nvSpPr>
        <p:spPr>
          <a:xfrm>
            <a:off x="2298929" y="5422685"/>
            <a:ext cx="6925753" cy="1107996"/>
          </a:xfrm>
          <a:prstGeom prst="rect">
            <a:avLst/>
          </a:prstGeom>
          <a:noFill/>
        </p:spPr>
        <p:txBody>
          <a:bodyPr wrap="square" rtlCol="0">
            <a:spAutoFit/>
          </a:bodyPr>
          <a:lstStyle/>
          <a:p>
            <a:pPr algn="ctr"/>
            <a:r>
              <a:rPr lang="en-CA" sz="20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Register </a:t>
            </a:r>
            <a:r>
              <a:rPr lang="en-CA" sz="2000" dirty="0">
                <a:solidFill>
                  <a:prstClr val="white"/>
                </a:solidFill>
                <a:latin typeface="Segoe UI" panose="020B0502040204020203" pitchFamily="34" charset="0"/>
                <a:ea typeface="Segoe UI" panose="020B0502040204020203" pitchFamily="34" charset="0"/>
                <a:cs typeface="Segoe UI" panose="020B0502040204020203" pitchFamily="34" charset="0"/>
              </a:rPr>
              <a:t>at </a:t>
            </a:r>
            <a:r>
              <a:rPr lang="en-CA" sz="2000" b="1" dirty="0">
                <a:solidFill>
                  <a:srgbClr val="ED7D31"/>
                </a:solidFill>
                <a:latin typeface="Segoe UI" panose="020B0502040204020203" pitchFamily="34" charset="0"/>
                <a:ea typeface="Segoe UI" panose="020B0502040204020203" pitchFamily="34" charset="0"/>
                <a:cs typeface="Segoe UI" panose="020B0502040204020203" pitchFamily="34" charset="0"/>
              </a:rPr>
              <a:t>passbaconference.com </a:t>
            </a:r>
            <a:r>
              <a:rPr lang="en-CA" sz="2000" dirty="0">
                <a:solidFill>
                  <a:prstClr val="white"/>
                </a:solidFill>
                <a:latin typeface="Segoe UI" panose="020B0502040204020203" pitchFamily="34" charset="0"/>
                <a:ea typeface="Segoe UI" panose="020B0502040204020203" pitchFamily="34" charset="0"/>
                <a:cs typeface="Segoe UI" panose="020B0502040204020203" pitchFamily="34" charset="0"/>
              </a:rPr>
              <a:t>today</a:t>
            </a:r>
            <a:r>
              <a:rPr lang="en-CA" sz="2000" dirty="0" smtClean="0">
                <a:solidFill>
                  <a:prstClr val="white"/>
                </a:solidFill>
                <a:latin typeface="Segoe UI" panose="020B0502040204020203" pitchFamily="34" charset="0"/>
                <a:ea typeface="Segoe UI" panose="020B0502040204020203" pitchFamily="34" charset="0"/>
                <a:cs typeface="Segoe UI" panose="020B0502040204020203" pitchFamily="34" charset="0"/>
              </a:rPr>
              <a:t>!</a:t>
            </a:r>
          </a:p>
          <a:p>
            <a:pPr algn="ctr"/>
            <a:endParaRPr lang="en-US" sz="800" dirty="0" smtClean="0">
              <a:solidFill>
                <a:schemeClr val="bg1"/>
              </a:solidFill>
            </a:endParaRPr>
          </a:p>
          <a:p>
            <a:pPr algn="ctr"/>
            <a:r>
              <a:rPr lang="en-US" dirty="0" smtClean="0">
                <a:solidFill>
                  <a:schemeClr val="bg1"/>
                </a:solidFill>
              </a:rPr>
              <a:t>(Use </a:t>
            </a:r>
            <a:r>
              <a:rPr lang="en-US" dirty="0">
                <a:solidFill>
                  <a:schemeClr val="bg1"/>
                </a:solidFill>
              </a:rPr>
              <a:t>discount </a:t>
            </a:r>
            <a:r>
              <a:rPr lang="en-US" dirty="0" smtClean="0">
                <a:solidFill>
                  <a:schemeClr val="bg1"/>
                </a:solidFill>
              </a:rPr>
              <a:t>code </a:t>
            </a:r>
            <a:r>
              <a:rPr lang="en-US" b="1" dirty="0" smtClean="0">
                <a:solidFill>
                  <a:srgbClr val="ED7D31"/>
                </a:solidFill>
              </a:rPr>
              <a:t>BAMARA</a:t>
            </a:r>
            <a:r>
              <a:rPr lang="en-US" dirty="0" smtClean="0">
                <a:solidFill>
                  <a:schemeClr val="bg1"/>
                </a:solidFill>
              </a:rPr>
              <a:t> for </a:t>
            </a:r>
            <a:r>
              <a:rPr lang="en-US" dirty="0">
                <a:solidFill>
                  <a:schemeClr val="bg1"/>
                </a:solidFill>
              </a:rPr>
              <a:t>$100 off </a:t>
            </a:r>
            <a:r>
              <a:rPr lang="en-US" dirty="0" smtClean="0">
                <a:solidFill>
                  <a:schemeClr val="bg1"/>
                </a:solidFill>
              </a:rPr>
              <a:t>registration) </a:t>
            </a:r>
            <a:endParaRPr lang="en-CA"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algn="ctr"/>
            <a:endParaRPr lang="en-CA" sz="2000" dirty="0">
              <a:solidFill>
                <a:prstClr val="white"/>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22381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10</a:t>
            </a:fld>
            <a:endParaRPr lang="en-CA" dirty="0"/>
          </a:p>
        </p:txBody>
      </p:sp>
      <p:sp>
        <p:nvSpPr>
          <p:cNvPr id="8" name="Title 1"/>
          <p:cNvSpPr>
            <a:spLocks noGrp="1"/>
          </p:cNvSpPr>
          <p:nvPr>
            <p:ph type="title"/>
          </p:nvPr>
        </p:nvSpPr>
        <p:spPr>
          <a:xfrm>
            <a:off x="839788" y="365126"/>
            <a:ext cx="10515600" cy="908782"/>
          </a:xfrm>
        </p:spPr>
        <p:txBody>
          <a:bodyPr/>
          <a:lstStyle/>
          <a:p>
            <a:r>
              <a:rPr lang="en-US" b="1" dirty="0"/>
              <a:t>Descriptive</a:t>
            </a:r>
            <a:r>
              <a:rPr lang="en-US" dirty="0"/>
              <a:t> Analytics: Excel &amp; Power BI</a:t>
            </a:r>
            <a:endParaRPr lang="en-CA" dirty="0"/>
          </a:p>
        </p:txBody>
      </p:sp>
      <p:sp>
        <p:nvSpPr>
          <p:cNvPr id="2" name="Content Placeholder 1"/>
          <p:cNvSpPr>
            <a:spLocks noGrp="1"/>
          </p:cNvSpPr>
          <p:nvPr>
            <p:ph sz="half" idx="2"/>
          </p:nvPr>
        </p:nvSpPr>
        <p:spPr>
          <a:xfrm>
            <a:off x="878864" y="1442189"/>
            <a:ext cx="9875104" cy="2199787"/>
          </a:xfrm>
        </p:spPr>
        <p:txBody>
          <a:bodyPr/>
          <a:lstStyle/>
          <a:p>
            <a:pPr marL="342900" indent="-342900"/>
            <a:r>
              <a:rPr lang="en-US" dirty="0">
                <a:solidFill>
                  <a:schemeClr val="tx2"/>
                </a:solidFill>
              </a:rPr>
              <a:t>Key task: Data access / shaping – </a:t>
            </a:r>
            <a:r>
              <a:rPr lang="en-US" dirty="0">
                <a:solidFill>
                  <a:schemeClr val="accent5"/>
                </a:solidFill>
              </a:rPr>
              <a:t>Power Query </a:t>
            </a:r>
            <a:r>
              <a:rPr lang="en-US" dirty="0">
                <a:solidFill>
                  <a:schemeClr val="tx2"/>
                </a:solidFill>
              </a:rPr>
              <a:t>does this</a:t>
            </a:r>
          </a:p>
          <a:p>
            <a:pPr marL="342900" indent="-342900"/>
            <a:r>
              <a:rPr lang="en-US" dirty="0">
                <a:solidFill>
                  <a:schemeClr val="tx2"/>
                </a:solidFill>
              </a:rPr>
              <a:t>Excel + </a:t>
            </a:r>
            <a:r>
              <a:rPr lang="en-US" dirty="0">
                <a:solidFill>
                  <a:schemeClr val="accent5"/>
                </a:solidFill>
              </a:rPr>
              <a:t>Power Pivot </a:t>
            </a:r>
            <a:r>
              <a:rPr lang="en-US" dirty="0">
                <a:solidFill>
                  <a:schemeClr val="tx2"/>
                </a:solidFill>
              </a:rPr>
              <a:t>data model holds Past Business Results</a:t>
            </a:r>
          </a:p>
          <a:p>
            <a:pPr marL="342900" indent="-342900"/>
            <a:r>
              <a:rPr lang="en-US" dirty="0">
                <a:solidFill>
                  <a:schemeClr val="tx2"/>
                </a:solidFill>
              </a:rPr>
              <a:t>Pivot </a:t>
            </a:r>
            <a:r>
              <a:rPr lang="en-US" dirty="0" smtClean="0">
                <a:solidFill>
                  <a:schemeClr val="tx2"/>
                </a:solidFill>
              </a:rPr>
              <a:t>charts</a:t>
            </a:r>
            <a:r>
              <a:rPr lang="en-US" dirty="0">
                <a:solidFill>
                  <a:schemeClr val="tx2"/>
                </a:solidFill>
              </a:rPr>
              <a:t>, </a:t>
            </a:r>
            <a:r>
              <a:rPr lang="en-US" dirty="0">
                <a:solidFill>
                  <a:schemeClr val="accent5"/>
                </a:solidFill>
              </a:rPr>
              <a:t>Power View</a:t>
            </a:r>
            <a:r>
              <a:rPr lang="en-US" dirty="0" smtClean="0">
                <a:solidFill>
                  <a:schemeClr val="tx2"/>
                </a:solidFill>
              </a:rPr>
              <a:t>, </a:t>
            </a:r>
            <a:r>
              <a:rPr lang="en-US" dirty="0">
                <a:solidFill>
                  <a:schemeClr val="accent5"/>
                </a:solidFill>
              </a:rPr>
              <a:t>Power BI </a:t>
            </a:r>
            <a:r>
              <a:rPr lang="en-US" dirty="0" smtClean="0">
                <a:solidFill>
                  <a:schemeClr val="tx2"/>
                </a:solidFill>
              </a:rPr>
              <a:t>for </a:t>
            </a:r>
            <a:r>
              <a:rPr lang="en-US" dirty="0">
                <a:solidFill>
                  <a:schemeClr val="tx2"/>
                </a:solidFill>
              </a:rPr>
              <a:t>data visualization</a:t>
            </a:r>
          </a:p>
          <a:p>
            <a:pPr marL="342900" indent="-342900"/>
            <a:r>
              <a:rPr lang="en-US" dirty="0">
                <a:solidFill>
                  <a:schemeClr val="tx2"/>
                </a:solidFill>
              </a:rPr>
              <a:t>Formulas: Sum, Count, Average, Min, Max, </a:t>
            </a:r>
            <a:r>
              <a:rPr lang="en-US" dirty="0" err="1">
                <a:solidFill>
                  <a:schemeClr val="tx2"/>
                </a:solidFill>
              </a:rPr>
              <a:t>Var</a:t>
            </a:r>
            <a:r>
              <a:rPr lang="en-US" dirty="0">
                <a:solidFill>
                  <a:schemeClr val="tx2"/>
                </a:solidFill>
              </a:rPr>
              <a:t>, </a:t>
            </a:r>
            <a:r>
              <a:rPr lang="en-US" dirty="0" err="1" smtClean="0">
                <a:solidFill>
                  <a:schemeClr val="tx2"/>
                </a:solidFill>
              </a:rPr>
              <a:t>StdDev</a:t>
            </a:r>
            <a:endParaRPr lang="en-US"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47" y="4122841"/>
            <a:ext cx="5822493" cy="1676634"/>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916" y="3683856"/>
            <a:ext cx="4074795" cy="255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313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11</a:t>
            </a:fld>
            <a:endParaRPr lang="en-CA" dirty="0"/>
          </a:p>
        </p:txBody>
      </p:sp>
      <p:sp>
        <p:nvSpPr>
          <p:cNvPr id="8" name="Title 1"/>
          <p:cNvSpPr>
            <a:spLocks noGrp="1"/>
          </p:cNvSpPr>
          <p:nvPr>
            <p:ph type="title"/>
          </p:nvPr>
        </p:nvSpPr>
        <p:spPr>
          <a:xfrm>
            <a:off x="839788" y="365126"/>
            <a:ext cx="10515600" cy="971306"/>
          </a:xfrm>
        </p:spPr>
        <p:txBody>
          <a:bodyPr/>
          <a:lstStyle/>
          <a:p>
            <a:r>
              <a:rPr lang="en-US" b="1" dirty="0"/>
              <a:t>Predictive</a:t>
            </a:r>
            <a:r>
              <a:rPr lang="en-US" dirty="0"/>
              <a:t> Analytics: Data Mining</a:t>
            </a:r>
            <a:endParaRPr lang="en-CA" dirty="0"/>
          </a:p>
        </p:txBody>
      </p:sp>
      <p:sp>
        <p:nvSpPr>
          <p:cNvPr id="2" name="Content Placeholder 1"/>
          <p:cNvSpPr>
            <a:spLocks noGrp="1"/>
          </p:cNvSpPr>
          <p:nvPr>
            <p:ph sz="half" idx="2"/>
          </p:nvPr>
        </p:nvSpPr>
        <p:spPr>
          <a:xfrm>
            <a:off x="964834" y="1387476"/>
            <a:ext cx="10555043" cy="3950433"/>
          </a:xfrm>
        </p:spPr>
        <p:txBody>
          <a:bodyPr>
            <a:normAutofit/>
          </a:bodyPr>
          <a:lstStyle/>
          <a:p>
            <a:pPr marL="342900" indent="-342900"/>
            <a:r>
              <a:rPr lang="en-US" dirty="0">
                <a:solidFill>
                  <a:schemeClr val="tx2"/>
                </a:solidFill>
              </a:rPr>
              <a:t>Key tasks: Data shaping, applying predictive models</a:t>
            </a:r>
          </a:p>
          <a:p>
            <a:pPr marL="342900" indent="-342900"/>
            <a:r>
              <a:rPr lang="en-US" dirty="0">
                <a:solidFill>
                  <a:schemeClr val="accent5"/>
                </a:solidFill>
              </a:rPr>
              <a:t>Data mining algorithms </a:t>
            </a:r>
            <a:r>
              <a:rPr lang="en-US" dirty="0">
                <a:solidFill>
                  <a:schemeClr val="tx2"/>
                </a:solidFill>
              </a:rPr>
              <a:t>“fit” analytic model to </a:t>
            </a:r>
            <a:r>
              <a:rPr lang="en-US" dirty="0">
                <a:solidFill>
                  <a:schemeClr val="accent5"/>
                </a:solidFill>
              </a:rPr>
              <a:t>past data</a:t>
            </a:r>
          </a:p>
          <a:p>
            <a:pPr marL="342900" indent="-342900"/>
            <a:r>
              <a:rPr lang="en-US" dirty="0">
                <a:solidFill>
                  <a:schemeClr val="accent5"/>
                </a:solidFill>
              </a:rPr>
              <a:t>Trained/fitted models </a:t>
            </a:r>
            <a:r>
              <a:rPr lang="en-US" dirty="0">
                <a:solidFill>
                  <a:schemeClr val="tx2"/>
                </a:solidFill>
              </a:rPr>
              <a:t>are applied to </a:t>
            </a:r>
            <a:r>
              <a:rPr lang="en-US" dirty="0">
                <a:solidFill>
                  <a:schemeClr val="accent5"/>
                </a:solidFill>
              </a:rPr>
              <a:t>newly arriving data</a:t>
            </a:r>
          </a:p>
          <a:p>
            <a:pPr lvl="1"/>
            <a:r>
              <a:rPr lang="en-US" b="1" dirty="0">
                <a:solidFill>
                  <a:schemeClr val="tx2"/>
                </a:solidFill>
              </a:rPr>
              <a:t>Classify</a:t>
            </a:r>
            <a:r>
              <a:rPr lang="en-US" dirty="0">
                <a:solidFill>
                  <a:schemeClr val="tx2"/>
                </a:solidFill>
              </a:rPr>
              <a:t>: ex. Good/Poor credit risk, Likely/Unlikely to churn</a:t>
            </a:r>
          </a:p>
          <a:p>
            <a:pPr lvl="1"/>
            <a:r>
              <a:rPr lang="en-US" b="1" dirty="0">
                <a:solidFill>
                  <a:schemeClr val="tx2"/>
                </a:solidFill>
              </a:rPr>
              <a:t>Predict</a:t>
            </a:r>
            <a:r>
              <a:rPr lang="en-US" dirty="0">
                <a:solidFill>
                  <a:schemeClr val="tx2"/>
                </a:solidFill>
              </a:rPr>
              <a:t>: ex. stock price, house price, exchange rate</a:t>
            </a:r>
          </a:p>
          <a:p>
            <a:pPr lvl="1"/>
            <a:r>
              <a:rPr lang="en-US" b="1" dirty="0">
                <a:solidFill>
                  <a:schemeClr val="tx2"/>
                </a:solidFill>
              </a:rPr>
              <a:t>Forecast</a:t>
            </a:r>
            <a:r>
              <a:rPr lang="en-US" dirty="0">
                <a:solidFill>
                  <a:schemeClr val="tx2"/>
                </a:solidFill>
              </a:rPr>
              <a:t> a </a:t>
            </a:r>
            <a:r>
              <a:rPr lang="en-US" i="1" dirty="0">
                <a:solidFill>
                  <a:schemeClr val="tx2"/>
                </a:solidFill>
              </a:rPr>
              <a:t>time series</a:t>
            </a:r>
            <a:r>
              <a:rPr lang="en-US" dirty="0">
                <a:solidFill>
                  <a:schemeClr val="tx2"/>
                </a:solidFill>
              </a:rPr>
              <a:t>: ex. next sales from past sales history</a:t>
            </a:r>
          </a:p>
          <a:p>
            <a:pPr lvl="1"/>
            <a:r>
              <a:rPr lang="en-US" b="1" dirty="0">
                <a:solidFill>
                  <a:schemeClr val="tx2"/>
                </a:solidFill>
              </a:rPr>
              <a:t>Associate</a:t>
            </a:r>
            <a:r>
              <a:rPr lang="en-US" dirty="0">
                <a:solidFill>
                  <a:schemeClr val="tx2"/>
                </a:solidFill>
              </a:rPr>
              <a:t>: ex. People who bought this item also bought...</a:t>
            </a:r>
          </a:p>
          <a:p>
            <a:pPr marL="342900" indent="-342900">
              <a:spcBef>
                <a:spcPts val="2000"/>
              </a:spcBef>
            </a:pPr>
            <a:r>
              <a:rPr lang="en-US" dirty="0">
                <a:solidFill>
                  <a:schemeClr val="tx2"/>
                </a:solidFill>
              </a:rPr>
              <a:t>Tools: Azure ML, </a:t>
            </a:r>
            <a:r>
              <a:rPr lang="en-US" dirty="0" err="1">
                <a:solidFill>
                  <a:schemeClr val="tx2"/>
                </a:solidFill>
              </a:rPr>
              <a:t>XLMiner</a:t>
            </a:r>
            <a:r>
              <a:rPr lang="en-US" dirty="0">
                <a:solidFill>
                  <a:schemeClr val="tx2"/>
                </a:solidFill>
              </a:rPr>
              <a:t>, </a:t>
            </a:r>
            <a:r>
              <a:rPr lang="en-US" dirty="0" err="1">
                <a:solidFill>
                  <a:schemeClr val="tx2"/>
                </a:solidFill>
              </a:rPr>
              <a:t>Predixion</a:t>
            </a:r>
            <a:r>
              <a:rPr lang="en-US" dirty="0">
                <a:solidFill>
                  <a:schemeClr val="tx2"/>
                </a:solidFill>
              </a:rPr>
              <a:t>, SAS, SPSS, R, </a:t>
            </a:r>
            <a:r>
              <a:rPr lang="en-US" dirty="0" smtClean="0">
                <a:solidFill>
                  <a:schemeClr val="tx2"/>
                </a:solidFill>
              </a:rPr>
              <a:t>others</a:t>
            </a:r>
            <a:endParaRPr lang="en-US" dirty="0">
              <a:solidFill>
                <a:schemeClr val="tx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459" y="5226354"/>
            <a:ext cx="6106378" cy="828791"/>
          </a:xfrm>
          <a:prstGeom prst="rect">
            <a:avLst/>
          </a:prstGeom>
        </p:spPr>
      </p:pic>
    </p:spTree>
    <p:extLst>
      <p:ext uri="{BB962C8B-B14F-4D97-AF65-F5344CB8AC3E}">
        <p14:creationId xmlns:p14="http://schemas.microsoft.com/office/powerpoint/2010/main" val="34126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12</a:t>
            </a:fld>
            <a:endParaRPr lang="en-CA" dirty="0"/>
          </a:p>
        </p:txBody>
      </p:sp>
      <p:sp>
        <p:nvSpPr>
          <p:cNvPr id="8" name="Title 1"/>
          <p:cNvSpPr>
            <a:spLocks noGrp="1"/>
          </p:cNvSpPr>
          <p:nvPr>
            <p:ph type="title"/>
          </p:nvPr>
        </p:nvSpPr>
        <p:spPr>
          <a:xfrm>
            <a:off x="839788" y="365126"/>
            <a:ext cx="10515600" cy="971306"/>
          </a:xfrm>
        </p:spPr>
        <p:txBody>
          <a:bodyPr/>
          <a:lstStyle/>
          <a:p>
            <a:r>
              <a:rPr lang="en-US" b="1" dirty="0"/>
              <a:t>Prescriptive</a:t>
            </a:r>
            <a:r>
              <a:rPr lang="en-US" dirty="0"/>
              <a:t> </a:t>
            </a:r>
            <a:r>
              <a:rPr lang="en-US" dirty="0" smtClean="0"/>
              <a:t>Analytics: Optimization, Simulation</a:t>
            </a:r>
            <a:endParaRPr lang="en-CA" dirty="0"/>
          </a:p>
        </p:txBody>
      </p:sp>
      <p:sp>
        <p:nvSpPr>
          <p:cNvPr id="2" name="Content Placeholder 1"/>
          <p:cNvSpPr>
            <a:spLocks noGrp="1"/>
          </p:cNvSpPr>
          <p:nvPr>
            <p:ph sz="half" idx="2"/>
          </p:nvPr>
        </p:nvSpPr>
        <p:spPr>
          <a:xfrm>
            <a:off x="941388" y="1395298"/>
            <a:ext cx="10250243" cy="4052032"/>
          </a:xfrm>
        </p:spPr>
        <p:txBody>
          <a:bodyPr>
            <a:normAutofit/>
          </a:bodyPr>
          <a:lstStyle/>
          <a:p>
            <a:pPr marL="342900" indent="-342900"/>
            <a:r>
              <a:rPr lang="en-US" dirty="0">
                <a:solidFill>
                  <a:schemeClr val="tx2"/>
                </a:solidFill>
              </a:rPr>
              <a:t>Key task: </a:t>
            </a:r>
            <a:r>
              <a:rPr lang="en-US" b="1" dirty="0">
                <a:solidFill>
                  <a:schemeClr val="tx2"/>
                </a:solidFill>
              </a:rPr>
              <a:t>Create a model </a:t>
            </a:r>
            <a:r>
              <a:rPr lang="en-US" dirty="0">
                <a:solidFill>
                  <a:schemeClr val="tx2"/>
                </a:solidFill>
              </a:rPr>
              <a:t>– A person (you) must do this</a:t>
            </a:r>
          </a:p>
          <a:p>
            <a:pPr lvl="1"/>
            <a:r>
              <a:rPr lang="en-US" dirty="0">
                <a:solidFill>
                  <a:schemeClr val="tx2"/>
                </a:solidFill>
              </a:rPr>
              <a:t>Model must capture essential features of the business situation</a:t>
            </a:r>
          </a:p>
          <a:p>
            <a:pPr lvl="1"/>
            <a:r>
              <a:rPr lang="en-US" dirty="0" smtClean="0">
                <a:solidFill>
                  <a:schemeClr val="tx2"/>
                </a:solidFill>
              </a:rPr>
              <a:t>Larger </a:t>
            </a:r>
            <a:r>
              <a:rPr lang="en-US" dirty="0">
                <a:solidFill>
                  <a:schemeClr val="tx2"/>
                </a:solidFill>
              </a:rPr>
              <a:t>models often get their data from </a:t>
            </a:r>
            <a:r>
              <a:rPr lang="en-US" dirty="0">
                <a:solidFill>
                  <a:schemeClr val="accent5"/>
                </a:solidFill>
              </a:rPr>
              <a:t>BI / Descriptive </a:t>
            </a:r>
            <a:r>
              <a:rPr lang="en-US" dirty="0" smtClean="0">
                <a:solidFill>
                  <a:schemeClr val="accent5"/>
                </a:solidFill>
              </a:rPr>
              <a:t>Analytics</a:t>
            </a:r>
            <a:endParaRPr lang="en-US" dirty="0" smtClean="0">
              <a:solidFill>
                <a:schemeClr val="tx2"/>
              </a:solidFill>
            </a:endParaRPr>
          </a:p>
          <a:p>
            <a:pPr lvl="1"/>
            <a:r>
              <a:rPr lang="en-US" dirty="0" smtClean="0">
                <a:solidFill>
                  <a:schemeClr val="tx2"/>
                </a:solidFill>
              </a:rPr>
              <a:t>A </a:t>
            </a:r>
            <a:r>
              <a:rPr lang="en-US" dirty="0" smtClean="0">
                <a:solidFill>
                  <a:schemeClr val="accent5"/>
                </a:solidFill>
              </a:rPr>
              <a:t>“What If” model is the starting point </a:t>
            </a:r>
            <a:r>
              <a:rPr lang="en-US" dirty="0" smtClean="0">
                <a:solidFill>
                  <a:schemeClr val="tx2"/>
                </a:solidFill>
              </a:rPr>
              <a:t>– Excel is a natural tool!</a:t>
            </a:r>
            <a:endParaRPr lang="en-US" dirty="0">
              <a:solidFill>
                <a:schemeClr val="accent5"/>
              </a:solidFill>
            </a:endParaRPr>
          </a:p>
          <a:p>
            <a:pPr marL="342900" indent="-342900">
              <a:spcBef>
                <a:spcPts val="2000"/>
              </a:spcBef>
            </a:pPr>
            <a:r>
              <a:rPr lang="en-US" dirty="0">
                <a:solidFill>
                  <a:schemeClr val="tx2"/>
                </a:solidFill>
              </a:rPr>
              <a:t>Given an </a:t>
            </a:r>
            <a:r>
              <a:rPr lang="en-US" dirty="0">
                <a:solidFill>
                  <a:schemeClr val="accent5"/>
                </a:solidFill>
              </a:rPr>
              <a:t>appropriate model</a:t>
            </a:r>
            <a:r>
              <a:rPr lang="en-US" dirty="0">
                <a:solidFill>
                  <a:schemeClr val="tx2"/>
                </a:solidFill>
              </a:rPr>
              <a:t>, we can:</a:t>
            </a:r>
          </a:p>
          <a:p>
            <a:pPr lvl="1"/>
            <a:r>
              <a:rPr lang="en-US" dirty="0" smtClean="0">
                <a:solidFill>
                  <a:schemeClr val="tx2"/>
                </a:solidFill>
              </a:rPr>
              <a:t>Ask </a:t>
            </a:r>
            <a:r>
              <a:rPr lang="en-US" dirty="0">
                <a:solidFill>
                  <a:schemeClr val="tx2"/>
                </a:solidFill>
              </a:rPr>
              <a:t>“What are </a:t>
            </a:r>
            <a:r>
              <a:rPr lang="en-US" b="1" i="1" dirty="0">
                <a:solidFill>
                  <a:schemeClr val="tx2"/>
                </a:solidFill>
              </a:rPr>
              <a:t>all</a:t>
            </a:r>
            <a:r>
              <a:rPr lang="en-US" b="1" dirty="0">
                <a:solidFill>
                  <a:schemeClr val="tx2"/>
                </a:solidFill>
              </a:rPr>
              <a:t> the possible </a:t>
            </a:r>
            <a:r>
              <a:rPr lang="en-US" dirty="0">
                <a:solidFill>
                  <a:schemeClr val="tx2"/>
                </a:solidFill>
              </a:rPr>
              <a:t>outcomes?” – </a:t>
            </a:r>
            <a:r>
              <a:rPr lang="en-US" dirty="0">
                <a:solidFill>
                  <a:schemeClr val="accent5"/>
                </a:solidFill>
              </a:rPr>
              <a:t>simulation/risk analysis</a:t>
            </a:r>
          </a:p>
          <a:p>
            <a:pPr lvl="1"/>
            <a:r>
              <a:rPr lang="en-US" dirty="0">
                <a:solidFill>
                  <a:schemeClr val="tx2"/>
                </a:solidFill>
              </a:rPr>
              <a:t>Ask “What’s the </a:t>
            </a:r>
            <a:r>
              <a:rPr lang="en-US" b="1" i="1" dirty="0">
                <a:solidFill>
                  <a:schemeClr val="tx2"/>
                </a:solidFill>
              </a:rPr>
              <a:t>best</a:t>
            </a:r>
            <a:r>
              <a:rPr lang="en-US" b="1" dirty="0">
                <a:solidFill>
                  <a:schemeClr val="tx2"/>
                </a:solidFill>
              </a:rPr>
              <a:t> outcome </a:t>
            </a:r>
            <a:r>
              <a:rPr lang="en-US" dirty="0">
                <a:solidFill>
                  <a:schemeClr val="tx2"/>
                </a:solidFill>
              </a:rPr>
              <a:t>we can achieve?” – </a:t>
            </a:r>
            <a:r>
              <a:rPr lang="en-US" dirty="0">
                <a:solidFill>
                  <a:schemeClr val="accent5"/>
                </a:solidFill>
              </a:rPr>
              <a:t>optimization</a:t>
            </a:r>
          </a:p>
          <a:p>
            <a:pPr marL="342900" indent="-342900">
              <a:spcBef>
                <a:spcPts val="2000"/>
              </a:spcBef>
            </a:pPr>
            <a:r>
              <a:rPr lang="en-US" dirty="0">
                <a:solidFill>
                  <a:schemeClr val="tx2"/>
                </a:solidFill>
              </a:rPr>
              <a:t>Tools: Solver, </a:t>
            </a:r>
            <a:r>
              <a:rPr lang="en-US" dirty="0" smtClean="0">
                <a:solidFill>
                  <a:schemeClr val="tx2"/>
                </a:solidFill>
              </a:rPr>
              <a:t>Risk </a:t>
            </a:r>
            <a:r>
              <a:rPr lang="en-US" dirty="0">
                <a:solidFill>
                  <a:schemeClr val="tx2"/>
                </a:solidFill>
              </a:rPr>
              <a:t>Solver, @RISK, Crystal </a:t>
            </a:r>
            <a:r>
              <a:rPr lang="en-US" dirty="0" smtClean="0">
                <a:solidFill>
                  <a:schemeClr val="tx2"/>
                </a:solidFill>
              </a:rPr>
              <a:t>Ball, IBM, SAS, others</a:t>
            </a:r>
            <a:endParaRPr lang="en-US"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825" y="5386759"/>
            <a:ext cx="7935433" cy="77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13</a:t>
            </a:fld>
            <a:endParaRPr lang="en-CA" dirty="0"/>
          </a:p>
        </p:txBody>
      </p:sp>
      <p:sp>
        <p:nvSpPr>
          <p:cNvPr id="8" name="Title 1"/>
          <p:cNvSpPr>
            <a:spLocks noGrp="1"/>
          </p:cNvSpPr>
          <p:nvPr>
            <p:ph type="title"/>
          </p:nvPr>
        </p:nvSpPr>
        <p:spPr>
          <a:xfrm>
            <a:off x="839788" y="365126"/>
            <a:ext cx="10515600" cy="971306"/>
          </a:xfrm>
        </p:spPr>
        <p:txBody>
          <a:bodyPr/>
          <a:lstStyle/>
          <a:p>
            <a:r>
              <a:rPr lang="en-US" dirty="0"/>
              <a:t>Results from an Analytic Model</a:t>
            </a:r>
            <a:endParaRPr lang="en-CA" dirty="0"/>
          </a:p>
        </p:txBody>
      </p:sp>
      <p:sp>
        <p:nvSpPr>
          <p:cNvPr id="9" name="Content Placeholder 3"/>
          <p:cNvSpPr>
            <a:spLocks noGrp="1"/>
          </p:cNvSpPr>
          <p:nvPr>
            <p:ph sz="half" idx="2"/>
          </p:nvPr>
        </p:nvSpPr>
        <p:spPr>
          <a:xfrm>
            <a:off x="871051" y="1465431"/>
            <a:ext cx="10515600" cy="4317832"/>
          </a:xfrm>
        </p:spPr>
        <p:txBody>
          <a:bodyPr>
            <a:normAutofit/>
          </a:bodyPr>
          <a:lstStyle/>
          <a:p>
            <a:r>
              <a:rPr lang="en-US" b="1" dirty="0">
                <a:solidFill>
                  <a:schemeClr val="tx2"/>
                </a:solidFill>
              </a:rPr>
              <a:t>Results</a:t>
            </a:r>
            <a:r>
              <a:rPr lang="en-US" dirty="0">
                <a:solidFill>
                  <a:schemeClr val="tx2"/>
                </a:solidFill>
              </a:rPr>
              <a:t> from a </a:t>
            </a:r>
            <a:r>
              <a:rPr lang="en-US" dirty="0" smtClean="0">
                <a:solidFill>
                  <a:schemeClr val="accent5"/>
                </a:solidFill>
              </a:rPr>
              <a:t>data mining </a:t>
            </a:r>
            <a:r>
              <a:rPr lang="en-US" dirty="0" smtClean="0">
                <a:solidFill>
                  <a:schemeClr val="tx2"/>
                </a:solidFill>
              </a:rPr>
              <a:t>model</a:t>
            </a:r>
            <a:r>
              <a:rPr lang="en-US" dirty="0">
                <a:solidFill>
                  <a:schemeClr val="tx2"/>
                </a:solidFill>
              </a:rPr>
              <a:t>:</a:t>
            </a:r>
          </a:p>
          <a:p>
            <a:pPr lvl="1"/>
            <a:r>
              <a:rPr lang="en-US" dirty="0" smtClean="0">
                <a:solidFill>
                  <a:schemeClr val="tx2"/>
                </a:solidFill>
              </a:rPr>
              <a:t>Tool to c</a:t>
            </a:r>
            <a:r>
              <a:rPr lang="en-US" i="1" dirty="0" smtClean="0">
                <a:solidFill>
                  <a:schemeClr val="tx2"/>
                </a:solidFill>
              </a:rPr>
              <a:t>lassify or predict</a:t>
            </a:r>
            <a:r>
              <a:rPr lang="en-US" dirty="0" smtClean="0">
                <a:solidFill>
                  <a:schemeClr val="tx2"/>
                </a:solidFill>
              </a:rPr>
              <a:t> outcomes for new cases</a:t>
            </a:r>
            <a:endParaRPr lang="en-US" dirty="0">
              <a:solidFill>
                <a:schemeClr val="tx2"/>
              </a:solidFill>
            </a:endParaRPr>
          </a:p>
          <a:p>
            <a:pPr lvl="1"/>
            <a:r>
              <a:rPr lang="en-US" i="1" dirty="0" smtClean="0">
                <a:solidFill>
                  <a:schemeClr val="tx2"/>
                </a:solidFill>
              </a:rPr>
              <a:t>Assessment </a:t>
            </a:r>
            <a:r>
              <a:rPr lang="en-US" dirty="0" smtClean="0">
                <a:solidFill>
                  <a:schemeClr val="tx2"/>
                </a:solidFill>
              </a:rPr>
              <a:t>of accuracy / predictive power</a:t>
            </a:r>
          </a:p>
          <a:p>
            <a:r>
              <a:rPr lang="en-US" b="1" dirty="0" smtClean="0">
                <a:solidFill>
                  <a:schemeClr val="tx2"/>
                </a:solidFill>
              </a:rPr>
              <a:t>Results</a:t>
            </a:r>
            <a:r>
              <a:rPr lang="en-US" dirty="0" smtClean="0">
                <a:solidFill>
                  <a:schemeClr val="tx2"/>
                </a:solidFill>
              </a:rPr>
              <a:t> </a:t>
            </a:r>
            <a:r>
              <a:rPr lang="en-US" dirty="0">
                <a:solidFill>
                  <a:schemeClr val="tx2"/>
                </a:solidFill>
              </a:rPr>
              <a:t>from a </a:t>
            </a:r>
            <a:r>
              <a:rPr lang="en-US" dirty="0">
                <a:solidFill>
                  <a:schemeClr val="accent5"/>
                </a:solidFill>
              </a:rPr>
              <a:t>simulation</a:t>
            </a:r>
            <a:r>
              <a:rPr lang="en-US" dirty="0">
                <a:solidFill>
                  <a:schemeClr val="tx2"/>
                </a:solidFill>
              </a:rPr>
              <a:t> model:</a:t>
            </a:r>
          </a:p>
          <a:p>
            <a:pPr lvl="1"/>
            <a:r>
              <a:rPr lang="en-US" i="1" dirty="0">
                <a:solidFill>
                  <a:schemeClr val="tx2"/>
                </a:solidFill>
              </a:rPr>
              <a:t>Full range </a:t>
            </a:r>
            <a:r>
              <a:rPr lang="en-US" dirty="0">
                <a:solidFill>
                  <a:schemeClr val="tx2"/>
                </a:solidFill>
              </a:rPr>
              <a:t>of outcomes and their likelihood</a:t>
            </a:r>
          </a:p>
          <a:p>
            <a:pPr lvl="1"/>
            <a:r>
              <a:rPr lang="en-US" i="1" dirty="0">
                <a:solidFill>
                  <a:schemeClr val="tx2"/>
                </a:solidFill>
              </a:rPr>
              <a:t>Sensitivity analysis </a:t>
            </a:r>
            <a:r>
              <a:rPr lang="en-US" dirty="0">
                <a:solidFill>
                  <a:schemeClr val="tx2"/>
                </a:solidFill>
              </a:rPr>
              <a:t>of input parameters vs. outcomes</a:t>
            </a:r>
          </a:p>
          <a:p>
            <a:r>
              <a:rPr lang="en-US" b="1" dirty="0">
                <a:solidFill>
                  <a:schemeClr val="tx2"/>
                </a:solidFill>
              </a:rPr>
              <a:t>Results</a:t>
            </a:r>
            <a:r>
              <a:rPr lang="en-US" dirty="0">
                <a:solidFill>
                  <a:schemeClr val="tx2"/>
                </a:solidFill>
              </a:rPr>
              <a:t> from an </a:t>
            </a:r>
            <a:r>
              <a:rPr lang="en-US" dirty="0">
                <a:solidFill>
                  <a:schemeClr val="accent5"/>
                </a:solidFill>
              </a:rPr>
              <a:t>optimization</a:t>
            </a:r>
            <a:r>
              <a:rPr lang="en-US" dirty="0">
                <a:solidFill>
                  <a:schemeClr val="tx2"/>
                </a:solidFill>
              </a:rPr>
              <a:t> model:</a:t>
            </a:r>
          </a:p>
          <a:p>
            <a:pPr lvl="1"/>
            <a:r>
              <a:rPr lang="en-US" i="1" dirty="0">
                <a:solidFill>
                  <a:schemeClr val="tx2"/>
                </a:solidFill>
              </a:rPr>
              <a:t>Best attainable </a:t>
            </a:r>
            <a:r>
              <a:rPr lang="en-US" dirty="0">
                <a:solidFill>
                  <a:schemeClr val="tx2"/>
                </a:solidFill>
              </a:rPr>
              <a:t>objective, values for decision variables</a:t>
            </a:r>
          </a:p>
          <a:p>
            <a:pPr lvl="1"/>
            <a:r>
              <a:rPr lang="en-US" i="1" dirty="0">
                <a:solidFill>
                  <a:schemeClr val="tx2"/>
                </a:solidFill>
              </a:rPr>
              <a:t>Sensitivity analysis </a:t>
            </a:r>
            <a:r>
              <a:rPr lang="en-US" dirty="0">
                <a:solidFill>
                  <a:schemeClr val="tx2"/>
                </a:solidFill>
              </a:rPr>
              <a:t>of </a:t>
            </a:r>
            <a:r>
              <a:rPr lang="en-US" dirty="0" smtClean="0">
                <a:solidFill>
                  <a:schemeClr val="tx2"/>
                </a:solidFill>
              </a:rPr>
              <a:t>decision variables </a:t>
            </a:r>
            <a:r>
              <a:rPr lang="en-US" dirty="0">
                <a:solidFill>
                  <a:schemeClr val="tx2"/>
                </a:solidFill>
              </a:rPr>
              <a:t>&amp; </a:t>
            </a:r>
            <a:r>
              <a:rPr lang="en-US" dirty="0" smtClean="0">
                <a:solidFill>
                  <a:schemeClr val="tx2"/>
                </a:solidFill>
              </a:rPr>
              <a:t>constraints</a:t>
            </a:r>
            <a:endParaRPr lang="en-US" dirty="0">
              <a:solidFill>
                <a:schemeClr val="tx2"/>
              </a:solidFill>
            </a:endParaRPr>
          </a:p>
        </p:txBody>
      </p:sp>
    </p:spTree>
    <p:extLst>
      <p:ext uri="{BB962C8B-B14F-4D97-AF65-F5344CB8AC3E}">
        <p14:creationId xmlns:p14="http://schemas.microsoft.com/office/powerpoint/2010/main" val="1147672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14</a:t>
            </a:fld>
            <a:endParaRPr lang="en-CA" dirty="0"/>
          </a:p>
        </p:txBody>
      </p:sp>
      <p:sp>
        <p:nvSpPr>
          <p:cNvPr id="10" name="Title 1"/>
          <p:cNvSpPr>
            <a:spLocks noGrp="1"/>
          </p:cNvSpPr>
          <p:nvPr>
            <p:ph type="title"/>
          </p:nvPr>
        </p:nvSpPr>
        <p:spPr>
          <a:xfrm>
            <a:off x="839788" y="365125"/>
            <a:ext cx="10515600" cy="986937"/>
          </a:xfrm>
        </p:spPr>
        <p:txBody>
          <a:bodyPr/>
          <a:lstStyle/>
          <a:p>
            <a:r>
              <a:rPr lang="en-CA" dirty="0" smtClean="0"/>
              <a:t>Data Mining: What You Need, How You Do It</a:t>
            </a:r>
            <a:endParaRPr lang="en-CA" dirty="0"/>
          </a:p>
        </p:txBody>
      </p:sp>
      <p:sp>
        <p:nvSpPr>
          <p:cNvPr id="11" name="Content Placeholder 3"/>
          <p:cNvSpPr>
            <a:spLocks noGrp="1"/>
          </p:cNvSpPr>
          <p:nvPr>
            <p:ph sz="half" idx="2"/>
          </p:nvPr>
        </p:nvSpPr>
        <p:spPr>
          <a:xfrm>
            <a:off x="824158" y="1520138"/>
            <a:ext cx="8366734" cy="4317832"/>
          </a:xfrm>
        </p:spPr>
        <p:txBody>
          <a:bodyPr/>
          <a:lstStyle/>
          <a:p>
            <a:r>
              <a:rPr lang="en-US" dirty="0" smtClean="0">
                <a:solidFill>
                  <a:schemeClr val="tx2"/>
                </a:solidFill>
              </a:rPr>
              <a:t>What You Need: Tools to</a:t>
            </a:r>
          </a:p>
          <a:p>
            <a:pPr lvl="1"/>
            <a:r>
              <a:rPr lang="en-US" b="1" dirty="0" smtClean="0">
                <a:solidFill>
                  <a:schemeClr val="tx2"/>
                </a:solidFill>
              </a:rPr>
              <a:t>Access</a:t>
            </a:r>
            <a:r>
              <a:rPr lang="en-US" dirty="0" smtClean="0">
                <a:solidFill>
                  <a:schemeClr val="tx2"/>
                </a:solidFill>
              </a:rPr>
              <a:t> </a:t>
            </a:r>
            <a:r>
              <a:rPr lang="en-US" dirty="0">
                <a:solidFill>
                  <a:schemeClr val="tx2"/>
                </a:solidFill>
              </a:rPr>
              <a:t>/ </a:t>
            </a:r>
            <a:r>
              <a:rPr lang="en-US" dirty="0" smtClean="0">
                <a:solidFill>
                  <a:schemeClr val="tx2"/>
                </a:solidFill>
              </a:rPr>
              <a:t>shape data, explore / visualize data</a:t>
            </a:r>
          </a:p>
          <a:p>
            <a:pPr lvl="1"/>
            <a:r>
              <a:rPr lang="en-US" b="1" dirty="0" smtClean="0">
                <a:solidFill>
                  <a:schemeClr val="tx2"/>
                </a:solidFill>
              </a:rPr>
              <a:t>Train</a:t>
            </a:r>
            <a:r>
              <a:rPr lang="en-US" dirty="0" smtClean="0">
                <a:solidFill>
                  <a:schemeClr val="tx2"/>
                </a:solidFill>
              </a:rPr>
              <a:t> / “fit” models to data:  machine learning </a:t>
            </a:r>
          </a:p>
          <a:p>
            <a:pPr lvl="1"/>
            <a:r>
              <a:rPr lang="en-US" b="1" dirty="0" smtClean="0">
                <a:solidFill>
                  <a:schemeClr val="tx2"/>
                </a:solidFill>
              </a:rPr>
              <a:t>Validate</a:t>
            </a:r>
            <a:r>
              <a:rPr lang="en-US" dirty="0" smtClean="0">
                <a:solidFill>
                  <a:schemeClr val="tx2"/>
                </a:solidFill>
              </a:rPr>
              <a:t> model results:  statistics, Lift / ROC curves </a:t>
            </a:r>
            <a:endParaRPr lang="en-CA" dirty="0" smtClean="0">
              <a:solidFill>
                <a:schemeClr val="tx2"/>
              </a:solidFill>
            </a:endParaRPr>
          </a:p>
          <a:p>
            <a:pPr>
              <a:spcBef>
                <a:spcPts val="4000"/>
              </a:spcBef>
            </a:pPr>
            <a:r>
              <a:rPr lang="en-CA" dirty="0">
                <a:solidFill>
                  <a:schemeClr val="tx2"/>
                </a:solidFill>
              </a:rPr>
              <a:t>How You </a:t>
            </a:r>
            <a:r>
              <a:rPr lang="en-CA" dirty="0" smtClean="0">
                <a:solidFill>
                  <a:schemeClr val="tx2"/>
                </a:solidFill>
              </a:rPr>
              <a:t>Do It</a:t>
            </a:r>
            <a:endParaRPr lang="en-CA" dirty="0">
              <a:solidFill>
                <a:schemeClr val="tx2"/>
              </a:solidFill>
            </a:endParaRPr>
          </a:p>
          <a:p>
            <a:pPr lvl="1"/>
            <a:r>
              <a:rPr lang="en-CA" dirty="0" smtClean="0">
                <a:solidFill>
                  <a:schemeClr val="tx2"/>
                </a:solidFill>
              </a:rPr>
              <a:t>Data </a:t>
            </a:r>
            <a:r>
              <a:rPr lang="en-CA" dirty="0" smtClean="0">
                <a:solidFill>
                  <a:schemeClr val="accent5"/>
                </a:solidFill>
              </a:rPr>
              <a:t>“wrangling” / cleaning </a:t>
            </a:r>
            <a:r>
              <a:rPr lang="en-CA" dirty="0" smtClean="0">
                <a:solidFill>
                  <a:schemeClr val="tx2"/>
                </a:solidFill>
              </a:rPr>
              <a:t>is usually the first step</a:t>
            </a:r>
          </a:p>
          <a:p>
            <a:pPr lvl="1"/>
            <a:r>
              <a:rPr lang="en-CA" dirty="0" smtClean="0">
                <a:solidFill>
                  <a:schemeClr val="tx2"/>
                </a:solidFill>
              </a:rPr>
              <a:t>Use </a:t>
            </a:r>
            <a:r>
              <a:rPr lang="en-CA" dirty="0" smtClean="0">
                <a:solidFill>
                  <a:schemeClr val="accent5"/>
                </a:solidFill>
              </a:rPr>
              <a:t>feature selection </a:t>
            </a:r>
            <a:r>
              <a:rPr lang="en-CA" dirty="0" smtClean="0">
                <a:solidFill>
                  <a:schemeClr val="tx2"/>
                </a:solidFill>
              </a:rPr>
              <a:t>to identify variables that matter</a:t>
            </a:r>
          </a:p>
          <a:p>
            <a:pPr lvl="1"/>
            <a:r>
              <a:rPr lang="en-CA" dirty="0" smtClean="0">
                <a:solidFill>
                  <a:schemeClr val="tx2"/>
                </a:solidFill>
              </a:rPr>
              <a:t>Try multiple algorithms: Regression, trees, neural nets</a:t>
            </a:r>
          </a:p>
          <a:p>
            <a:pPr lvl="1"/>
            <a:r>
              <a:rPr lang="en-CA" b="1" dirty="0" smtClean="0">
                <a:solidFill>
                  <a:schemeClr val="tx2"/>
                </a:solidFill>
              </a:rPr>
              <a:t>Assess</a:t>
            </a:r>
            <a:r>
              <a:rPr lang="en-CA" dirty="0" smtClean="0">
                <a:solidFill>
                  <a:schemeClr val="tx2"/>
                </a:solidFill>
              </a:rPr>
              <a:t> and think about results: Avoid over-fitting</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087" y="2213952"/>
            <a:ext cx="2257143" cy="264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483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15</a:t>
            </a:fld>
            <a:endParaRPr lang="en-CA" dirty="0"/>
          </a:p>
        </p:txBody>
      </p:sp>
      <p:sp>
        <p:nvSpPr>
          <p:cNvPr id="10" name="Title 1"/>
          <p:cNvSpPr>
            <a:spLocks noGrp="1"/>
          </p:cNvSpPr>
          <p:nvPr>
            <p:ph type="title"/>
          </p:nvPr>
        </p:nvSpPr>
        <p:spPr>
          <a:xfrm>
            <a:off x="839788" y="365125"/>
            <a:ext cx="10515600" cy="986937"/>
          </a:xfrm>
        </p:spPr>
        <p:txBody>
          <a:bodyPr/>
          <a:lstStyle/>
          <a:p>
            <a:r>
              <a:rPr lang="en-CA" dirty="0" smtClean="0"/>
              <a:t>Simulation: What You Need, How You Do It</a:t>
            </a:r>
            <a:endParaRPr lang="en-CA" dirty="0"/>
          </a:p>
        </p:txBody>
      </p:sp>
      <p:sp>
        <p:nvSpPr>
          <p:cNvPr id="11" name="Content Placeholder 3"/>
          <p:cNvSpPr>
            <a:spLocks noGrp="1"/>
          </p:cNvSpPr>
          <p:nvPr>
            <p:ph sz="half" idx="2"/>
          </p:nvPr>
        </p:nvSpPr>
        <p:spPr>
          <a:xfrm>
            <a:off x="620968" y="1520138"/>
            <a:ext cx="10758242" cy="4317832"/>
          </a:xfrm>
        </p:spPr>
        <p:txBody>
          <a:bodyPr>
            <a:normAutofit/>
          </a:bodyPr>
          <a:lstStyle/>
          <a:p>
            <a:r>
              <a:rPr lang="en-US" dirty="0" smtClean="0">
                <a:solidFill>
                  <a:schemeClr val="tx2"/>
                </a:solidFill>
              </a:rPr>
              <a:t>What You Need: Tools to</a:t>
            </a:r>
          </a:p>
          <a:p>
            <a:pPr lvl="1"/>
            <a:r>
              <a:rPr lang="en-US" dirty="0" smtClean="0">
                <a:solidFill>
                  <a:schemeClr val="tx2"/>
                </a:solidFill>
              </a:rPr>
              <a:t>Create a </a:t>
            </a:r>
            <a:r>
              <a:rPr lang="en-US" b="1" dirty="0" smtClean="0">
                <a:solidFill>
                  <a:schemeClr val="tx2"/>
                </a:solidFill>
              </a:rPr>
              <a:t>“what if” model</a:t>
            </a:r>
            <a:r>
              <a:rPr lang="en-US" dirty="0" smtClean="0">
                <a:solidFill>
                  <a:schemeClr val="tx2"/>
                </a:solidFill>
              </a:rPr>
              <a:t>, calculating results of interest</a:t>
            </a:r>
          </a:p>
          <a:p>
            <a:pPr lvl="1"/>
            <a:r>
              <a:rPr lang="en-US" dirty="0" smtClean="0">
                <a:solidFill>
                  <a:schemeClr val="tx2"/>
                </a:solidFill>
              </a:rPr>
              <a:t>Define </a:t>
            </a:r>
            <a:r>
              <a:rPr lang="en-US" b="1" dirty="0" smtClean="0">
                <a:solidFill>
                  <a:schemeClr val="tx2"/>
                </a:solidFill>
              </a:rPr>
              <a:t>probability distributions </a:t>
            </a:r>
            <a:r>
              <a:rPr lang="en-US" dirty="0" smtClean="0">
                <a:solidFill>
                  <a:schemeClr val="tx2"/>
                </a:solidFill>
              </a:rPr>
              <a:t>for uncertain inputs </a:t>
            </a:r>
          </a:p>
          <a:p>
            <a:pPr lvl="1"/>
            <a:r>
              <a:rPr lang="en-US" dirty="0" smtClean="0">
                <a:solidFill>
                  <a:schemeClr val="tx2"/>
                </a:solidFill>
              </a:rPr>
              <a:t>Run Monte Carlo simulation, create statistics and charts </a:t>
            </a:r>
            <a:endParaRPr lang="en-CA" dirty="0" smtClean="0">
              <a:solidFill>
                <a:schemeClr val="tx2"/>
              </a:solidFill>
            </a:endParaRPr>
          </a:p>
          <a:p>
            <a:pPr>
              <a:spcBef>
                <a:spcPts val="4000"/>
              </a:spcBef>
            </a:pPr>
            <a:r>
              <a:rPr lang="en-CA" dirty="0">
                <a:solidFill>
                  <a:schemeClr val="tx2"/>
                </a:solidFill>
              </a:rPr>
              <a:t>How You </a:t>
            </a:r>
            <a:r>
              <a:rPr lang="en-CA" dirty="0" smtClean="0">
                <a:solidFill>
                  <a:schemeClr val="tx2"/>
                </a:solidFill>
              </a:rPr>
              <a:t>Do It</a:t>
            </a:r>
            <a:endParaRPr lang="en-CA" dirty="0">
              <a:solidFill>
                <a:schemeClr val="tx2"/>
              </a:solidFill>
            </a:endParaRPr>
          </a:p>
          <a:p>
            <a:pPr lvl="1"/>
            <a:r>
              <a:rPr lang="en-CA" dirty="0" smtClean="0">
                <a:solidFill>
                  <a:schemeClr val="tx2"/>
                </a:solidFill>
              </a:rPr>
              <a:t>Define </a:t>
            </a:r>
            <a:r>
              <a:rPr lang="en-CA" dirty="0" smtClean="0">
                <a:solidFill>
                  <a:schemeClr val="accent5"/>
                </a:solidFill>
              </a:rPr>
              <a:t>distributions </a:t>
            </a:r>
            <a:r>
              <a:rPr lang="en-CA" dirty="0" smtClean="0">
                <a:solidFill>
                  <a:schemeClr val="tx2"/>
                </a:solidFill>
              </a:rPr>
              <a:t>by </a:t>
            </a:r>
            <a:r>
              <a:rPr lang="en-CA" dirty="0" smtClean="0">
                <a:solidFill>
                  <a:schemeClr val="accent5"/>
                </a:solidFill>
              </a:rPr>
              <a:t>fitting</a:t>
            </a:r>
            <a:r>
              <a:rPr lang="en-CA" dirty="0" smtClean="0">
                <a:solidFill>
                  <a:schemeClr val="tx2"/>
                </a:solidFill>
              </a:rPr>
              <a:t> data, or industry practice</a:t>
            </a:r>
          </a:p>
          <a:p>
            <a:pPr lvl="1"/>
            <a:r>
              <a:rPr lang="en-CA" dirty="0" smtClean="0">
                <a:solidFill>
                  <a:schemeClr val="tx2"/>
                </a:solidFill>
              </a:rPr>
              <a:t>Define </a:t>
            </a:r>
            <a:r>
              <a:rPr lang="en-CA" dirty="0" smtClean="0">
                <a:solidFill>
                  <a:schemeClr val="accent5"/>
                </a:solidFill>
              </a:rPr>
              <a:t>dependence</a:t>
            </a:r>
            <a:r>
              <a:rPr lang="en-CA" dirty="0" smtClean="0">
                <a:solidFill>
                  <a:schemeClr val="tx2"/>
                </a:solidFill>
              </a:rPr>
              <a:t> among inputs: corr</a:t>
            </a:r>
            <a:r>
              <a:rPr lang="en-CA" dirty="0">
                <a:solidFill>
                  <a:schemeClr val="tx2"/>
                </a:solidFill>
              </a:rPr>
              <a:t>. matrices, </a:t>
            </a:r>
            <a:r>
              <a:rPr lang="en-CA" dirty="0" smtClean="0">
                <a:solidFill>
                  <a:schemeClr val="tx2"/>
                </a:solidFill>
              </a:rPr>
              <a:t>copulas</a:t>
            </a:r>
          </a:p>
          <a:p>
            <a:pPr lvl="1"/>
            <a:r>
              <a:rPr lang="en-CA" dirty="0" smtClean="0">
                <a:solidFill>
                  <a:schemeClr val="tx2"/>
                </a:solidFill>
              </a:rPr>
              <a:t>Run simulation, or </a:t>
            </a:r>
            <a:r>
              <a:rPr lang="en-CA" dirty="0" smtClean="0">
                <a:solidFill>
                  <a:schemeClr val="accent5"/>
                </a:solidFill>
              </a:rPr>
              <a:t>multiple simulations </a:t>
            </a:r>
            <a:r>
              <a:rPr lang="en-CA" dirty="0" smtClean="0">
                <a:solidFill>
                  <a:schemeClr val="tx2"/>
                </a:solidFill>
              </a:rPr>
              <a:t>with parameters</a:t>
            </a:r>
          </a:p>
          <a:p>
            <a:pPr lvl="1"/>
            <a:r>
              <a:rPr lang="en-CA" b="1" dirty="0" smtClean="0">
                <a:solidFill>
                  <a:schemeClr val="tx2"/>
                </a:solidFill>
              </a:rPr>
              <a:t>Assess</a:t>
            </a:r>
            <a:r>
              <a:rPr lang="en-CA" dirty="0" smtClean="0">
                <a:solidFill>
                  <a:schemeClr val="tx2"/>
                </a:solidFill>
              </a:rPr>
              <a:t> and think about results: stats, histograms, scatterplots</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953" y="1884237"/>
            <a:ext cx="2331429" cy="294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895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16</a:t>
            </a:fld>
            <a:endParaRPr lang="en-CA" dirty="0"/>
          </a:p>
        </p:txBody>
      </p:sp>
      <p:sp>
        <p:nvSpPr>
          <p:cNvPr id="10" name="Title 1"/>
          <p:cNvSpPr>
            <a:spLocks noGrp="1"/>
          </p:cNvSpPr>
          <p:nvPr>
            <p:ph type="title"/>
          </p:nvPr>
        </p:nvSpPr>
        <p:spPr>
          <a:xfrm>
            <a:off x="839788" y="365125"/>
            <a:ext cx="10515600" cy="986937"/>
          </a:xfrm>
        </p:spPr>
        <p:txBody>
          <a:bodyPr/>
          <a:lstStyle/>
          <a:p>
            <a:r>
              <a:rPr lang="en-CA" dirty="0" smtClean="0"/>
              <a:t>Optimization: What You Need, How You Do It</a:t>
            </a:r>
            <a:endParaRPr lang="en-CA" dirty="0"/>
          </a:p>
        </p:txBody>
      </p:sp>
      <p:sp>
        <p:nvSpPr>
          <p:cNvPr id="11" name="Content Placeholder 3"/>
          <p:cNvSpPr>
            <a:spLocks noGrp="1"/>
          </p:cNvSpPr>
          <p:nvPr>
            <p:ph sz="half" idx="2"/>
          </p:nvPr>
        </p:nvSpPr>
        <p:spPr>
          <a:xfrm>
            <a:off x="824158" y="1520138"/>
            <a:ext cx="10601934" cy="4700908"/>
          </a:xfrm>
        </p:spPr>
        <p:txBody>
          <a:bodyPr>
            <a:normAutofit/>
          </a:bodyPr>
          <a:lstStyle/>
          <a:p>
            <a:r>
              <a:rPr lang="en-US" dirty="0" smtClean="0">
                <a:solidFill>
                  <a:schemeClr val="tx2"/>
                </a:solidFill>
              </a:rPr>
              <a:t>What You Need: Tools to</a:t>
            </a:r>
          </a:p>
          <a:p>
            <a:pPr lvl="1"/>
            <a:r>
              <a:rPr lang="en-US" dirty="0" smtClean="0">
                <a:solidFill>
                  <a:schemeClr val="tx2"/>
                </a:solidFill>
              </a:rPr>
              <a:t>Create a </a:t>
            </a:r>
            <a:r>
              <a:rPr lang="en-US" b="1" dirty="0" smtClean="0">
                <a:solidFill>
                  <a:schemeClr val="tx2"/>
                </a:solidFill>
              </a:rPr>
              <a:t>“what if” model</a:t>
            </a:r>
            <a:r>
              <a:rPr lang="en-US" dirty="0" smtClean="0">
                <a:solidFill>
                  <a:schemeClr val="tx2"/>
                </a:solidFill>
              </a:rPr>
              <a:t>, calculating results of interest</a:t>
            </a:r>
          </a:p>
          <a:p>
            <a:pPr lvl="1"/>
            <a:r>
              <a:rPr lang="en-US" dirty="0" smtClean="0">
                <a:solidFill>
                  <a:schemeClr val="tx2"/>
                </a:solidFill>
              </a:rPr>
              <a:t>Define </a:t>
            </a:r>
            <a:r>
              <a:rPr lang="en-US" b="1" dirty="0" smtClean="0">
                <a:solidFill>
                  <a:schemeClr val="tx2"/>
                </a:solidFill>
              </a:rPr>
              <a:t>decision variables </a:t>
            </a:r>
            <a:r>
              <a:rPr lang="en-US" dirty="0" smtClean="0">
                <a:solidFill>
                  <a:schemeClr val="tx2"/>
                </a:solidFill>
              </a:rPr>
              <a:t>for inputs under your control</a:t>
            </a:r>
          </a:p>
          <a:p>
            <a:pPr lvl="1"/>
            <a:r>
              <a:rPr lang="en-US" dirty="0" smtClean="0">
                <a:solidFill>
                  <a:schemeClr val="tx2"/>
                </a:solidFill>
              </a:rPr>
              <a:t>Define </a:t>
            </a:r>
            <a:r>
              <a:rPr lang="en-US" b="1" dirty="0" smtClean="0">
                <a:solidFill>
                  <a:schemeClr val="tx2"/>
                </a:solidFill>
              </a:rPr>
              <a:t>constraints</a:t>
            </a:r>
            <a:r>
              <a:rPr lang="en-US" dirty="0" smtClean="0">
                <a:solidFill>
                  <a:schemeClr val="tx2"/>
                </a:solidFill>
              </a:rPr>
              <a:t> and an </a:t>
            </a:r>
            <a:r>
              <a:rPr lang="en-US" b="1" dirty="0" smtClean="0">
                <a:solidFill>
                  <a:schemeClr val="tx2"/>
                </a:solidFill>
              </a:rPr>
              <a:t>objective</a:t>
            </a:r>
            <a:r>
              <a:rPr lang="en-US" dirty="0" smtClean="0">
                <a:solidFill>
                  <a:schemeClr val="tx2"/>
                </a:solidFill>
              </a:rPr>
              <a:t> to max / minimize</a:t>
            </a:r>
          </a:p>
          <a:p>
            <a:pPr lvl="1"/>
            <a:r>
              <a:rPr lang="en-US" dirty="0" smtClean="0">
                <a:solidFill>
                  <a:schemeClr val="tx2"/>
                </a:solidFill>
              </a:rPr>
              <a:t>Run an optimization for optimal values, sensitivity analysis </a:t>
            </a:r>
            <a:endParaRPr lang="en-CA" dirty="0" smtClean="0">
              <a:solidFill>
                <a:schemeClr val="tx2"/>
              </a:solidFill>
            </a:endParaRPr>
          </a:p>
          <a:p>
            <a:pPr>
              <a:spcBef>
                <a:spcPts val="4000"/>
              </a:spcBef>
            </a:pPr>
            <a:r>
              <a:rPr lang="en-CA" dirty="0">
                <a:solidFill>
                  <a:schemeClr val="tx2"/>
                </a:solidFill>
              </a:rPr>
              <a:t>How You </a:t>
            </a:r>
            <a:r>
              <a:rPr lang="en-CA" dirty="0" smtClean="0">
                <a:solidFill>
                  <a:schemeClr val="tx2"/>
                </a:solidFill>
              </a:rPr>
              <a:t>Do It</a:t>
            </a:r>
            <a:endParaRPr lang="en-CA" dirty="0">
              <a:solidFill>
                <a:schemeClr val="tx2"/>
              </a:solidFill>
            </a:endParaRPr>
          </a:p>
          <a:p>
            <a:pPr lvl="1"/>
            <a:r>
              <a:rPr lang="en-CA" dirty="0" smtClean="0">
                <a:solidFill>
                  <a:schemeClr val="tx2"/>
                </a:solidFill>
              </a:rPr>
              <a:t>Define </a:t>
            </a:r>
            <a:r>
              <a:rPr lang="en-CA" dirty="0" smtClean="0">
                <a:solidFill>
                  <a:schemeClr val="accent5"/>
                </a:solidFill>
              </a:rPr>
              <a:t>constraints</a:t>
            </a:r>
            <a:r>
              <a:rPr lang="en-CA" dirty="0" smtClean="0">
                <a:solidFill>
                  <a:schemeClr val="tx2"/>
                </a:solidFill>
              </a:rPr>
              <a:t> for limited resources, physical conditions, policies</a:t>
            </a:r>
          </a:p>
          <a:p>
            <a:pPr lvl="1"/>
            <a:r>
              <a:rPr lang="en-CA" dirty="0" smtClean="0">
                <a:solidFill>
                  <a:schemeClr val="tx2"/>
                </a:solidFill>
              </a:rPr>
              <a:t>Understand </a:t>
            </a:r>
            <a:r>
              <a:rPr lang="en-CA" dirty="0" smtClean="0">
                <a:solidFill>
                  <a:schemeClr val="accent5"/>
                </a:solidFill>
              </a:rPr>
              <a:t>dependence</a:t>
            </a:r>
            <a:r>
              <a:rPr lang="en-CA" dirty="0" smtClean="0">
                <a:solidFill>
                  <a:schemeClr val="tx2"/>
                </a:solidFill>
              </a:rPr>
              <a:t> between outputs and inputs: linear / nonlinear </a:t>
            </a:r>
          </a:p>
          <a:p>
            <a:pPr lvl="1"/>
            <a:r>
              <a:rPr lang="en-CA" dirty="0" smtClean="0">
                <a:solidFill>
                  <a:schemeClr val="tx2"/>
                </a:solidFill>
              </a:rPr>
              <a:t>Run optimization, or </a:t>
            </a:r>
            <a:r>
              <a:rPr lang="en-CA" dirty="0" smtClean="0">
                <a:solidFill>
                  <a:schemeClr val="accent5"/>
                </a:solidFill>
              </a:rPr>
              <a:t>multiple optimizations </a:t>
            </a:r>
            <a:r>
              <a:rPr lang="en-CA" dirty="0" smtClean="0">
                <a:solidFill>
                  <a:schemeClr val="tx2"/>
                </a:solidFill>
              </a:rPr>
              <a:t>with parameters you vary</a:t>
            </a:r>
          </a:p>
          <a:p>
            <a:pPr lvl="1"/>
            <a:r>
              <a:rPr lang="en-CA" b="1" dirty="0" smtClean="0">
                <a:solidFill>
                  <a:schemeClr val="tx2"/>
                </a:solidFill>
              </a:rPr>
              <a:t>Assess</a:t>
            </a:r>
            <a:r>
              <a:rPr lang="en-CA" dirty="0" smtClean="0">
                <a:solidFill>
                  <a:schemeClr val="tx2"/>
                </a:solidFill>
              </a:rPr>
              <a:t> and think about results: understand “dual values,” sensitivity</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545" y="1326663"/>
            <a:ext cx="1920240" cy="298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706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17</a:t>
            </a:fld>
            <a:endParaRPr lang="en-CA" dirty="0"/>
          </a:p>
        </p:txBody>
      </p:sp>
      <p:sp>
        <p:nvSpPr>
          <p:cNvPr id="10" name="Title 1"/>
          <p:cNvSpPr>
            <a:spLocks noGrp="1"/>
          </p:cNvSpPr>
          <p:nvPr>
            <p:ph type="title"/>
          </p:nvPr>
        </p:nvSpPr>
        <p:spPr>
          <a:xfrm>
            <a:off x="839788" y="365125"/>
            <a:ext cx="10515600" cy="986937"/>
          </a:xfrm>
        </p:spPr>
        <p:txBody>
          <a:bodyPr/>
          <a:lstStyle/>
          <a:p>
            <a:r>
              <a:rPr lang="en-US" dirty="0"/>
              <a:t>Can This Help in Your Work or </a:t>
            </a:r>
            <a:r>
              <a:rPr lang="en-US" dirty="0" smtClean="0"/>
              <a:t>Career?</a:t>
            </a:r>
            <a:endParaRPr lang="en-CA" dirty="0"/>
          </a:p>
        </p:txBody>
      </p:sp>
      <p:sp>
        <p:nvSpPr>
          <p:cNvPr id="11" name="Content Placeholder 3"/>
          <p:cNvSpPr>
            <a:spLocks noGrp="1"/>
          </p:cNvSpPr>
          <p:nvPr>
            <p:ph sz="half" idx="2"/>
          </p:nvPr>
        </p:nvSpPr>
        <p:spPr>
          <a:xfrm>
            <a:off x="824158" y="1520138"/>
            <a:ext cx="10758242" cy="4317832"/>
          </a:xfrm>
        </p:spPr>
        <p:txBody>
          <a:bodyPr>
            <a:normAutofit/>
          </a:bodyPr>
          <a:lstStyle/>
          <a:p>
            <a:r>
              <a:rPr lang="en-US" dirty="0">
                <a:solidFill>
                  <a:schemeClr val="tx2"/>
                </a:solidFill>
              </a:rPr>
              <a:t>Optimization models can deliver </a:t>
            </a:r>
            <a:r>
              <a:rPr lang="en-US" dirty="0">
                <a:solidFill>
                  <a:schemeClr val="accent5"/>
                </a:solidFill>
              </a:rPr>
              <a:t>huge cost savings</a:t>
            </a:r>
          </a:p>
          <a:p>
            <a:r>
              <a:rPr lang="en-US" dirty="0">
                <a:solidFill>
                  <a:schemeClr val="tx2"/>
                </a:solidFill>
              </a:rPr>
              <a:t>Simulation/risk analysis models can </a:t>
            </a:r>
            <a:r>
              <a:rPr lang="en-US" dirty="0">
                <a:solidFill>
                  <a:schemeClr val="accent5"/>
                </a:solidFill>
              </a:rPr>
              <a:t>help avoid disaster</a:t>
            </a:r>
          </a:p>
          <a:p>
            <a:r>
              <a:rPr lang="en-US" dirty="0">
                <a:solidFill>
                  <a:schemeClr val="tx2"/>
                </a:solidFill>
              </a:rPr>
              <a:t>But </a:t>
            </a:r>
            <a:r>
              <a:rPr lang="en-US" dirty="0">
                <a:solidFill>
                  <a:schemeClr val="accent5"/>
                </a:solidFill>
              </a:rPr>
              <a:t>very few </a:t>
            </a:r>
            <a:r>
              <a:rPr lang="en-US" dirty="0">
                <a:solidFill>
                  <a:schemeClr val="tx2"/>
                </a:solidFill>
              </a:rPr>
              <a:t>business analysts have the skills to do this</a:t>
            </a:r>
          </a:p>
          <a:p>
            <a:r>
              <a:rPr lang="en-US" dirty="0">
                <a:solidFill>
                  <a:schemeClr val="tx2"/>
                </a:solidFill>
              </a:rPr>
              <a:t>If you can do this, your value to your company will rise</a:t>
            </a:r>
          </a:p>
          <a:p>
            <a:r>
              <a:rPr lang="en-US" dirty="0">
                <a:solidFill>
                  <a:schemeClr val="tx2"/>
                </a:solidFill>
              </a:rPr>
              <a:t>Some analytic models address operations, others </a:t>
            </a:r>
            <a:br>
              <a:rPr lang="en-US" dirty="0">
                <a:solidFill>
                  <a:schemeClr val="tx2"/>
                </a:solidFill>
              </a:rPr>
            </a:br>
            <a:r>
              <a:rPr lang="en-US" dirty="0">
                <a:solidFill>
                  <a:schemeClr val="tx2"/>
                </a:solidFill>
              </a:rPr>
              <a:t>address </a:t>
            </a:r>
            <a:r>
              <a:rPr lang="en-US" dirty="0">
                <a:solidFill>
                  <a:schemeClr val="accent5"/>
                </a:solidFill>
              </a:rPr>
              <a:t>strategic decisions</a:t>
            </a:r>
          </a:p>
          <a:p>
            <a:pPr lvl="1"/>
            <a:r>
              <a:rPr lang="en-US" dirty="0">
                <a:solidFill>
                  <a:schemeClr val="tx2"/>
                </a:solidFill>
              </a:rPr>
              <a:t>Ex. whether to build a new plant, and where to locate it</a:t>
            </a:r>
          </a:p>
          <a:p>
            <a:r>
              <a:rPr lang="en-US" dirty="0">
                <a:solidFill>
                  <a:schemeClr val="tx2"/>
                </a:solidFill>
              </a:rPr>
              <a:t>Be prepared to </a:t>
            </a:r>
            <a:r>
              <a:rPr lang="en-US" dirty="0">
                <a:solidFill>
                  <a:schemeClr val="accent5"/>
                </a:solidFill>
              </a:rPr>
              <a:t>present</a:t>
            </a:r>
            <a:r>
              <a:rPr lang="en-US" dirty="0">
                <a:solidFill>
                  <a:schemeClr val="tx2"/>
                </a:solidFill>
              </a:rPr>
              <a:t> your work to senior management</a:t>
            </a:r>
          </a:p>
        </p:txBody>
      </p:sp>
    </p:spTree>
    <p:extLst>
      <p:ext uri="{BB962C8B-B14F-4D97-AF65-F5344CB8AC3E}">
        <p14:creationId xmlns:p14="http://schemas.microsoft.com/office/powerpoint/2010/main" val="1516513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18</a:t>
            </a:fld>
            <a:endParaRPr lang="en-CA" dirty="0"/>
          </a:p>
        </p:txBody>
      </p:sp>
      <p:sp>
        <p:nvSpPr>
          <p:cNvPr id="10" name="Title 1"/>
          <p:cNvSpPr>
            <a:spLocks noGrp="1"/>
          </p:cNvSpPr>
          <p:nvPr>
            <p:ph type="title"/>
          </p:nvPr>
        </p:nvSpPr>
        <p:spPr>
          <a:xfrm>
            <a:off x="839788" y="365125"/>
            <a:ext cx="10515600" cy="986937"/>
          </a:xfrm>
        </p:spPr>
        <p:txBody>
          <a:bodyPr/>
          <a:lstStyle/>
          <a:p>
            <a:r>
              <a:rPr lang="en-US" dirty="0"/>
              <a:t>Where to Learn More: </a:t>
            </a:r>
            <a:r>
              <a:rPr lang="en-US" dirty="0" smtClean="0"/>
              <a:t>Textbooks on Amazon</a:t>
            </a:r>
            <a:endParaRPr lang="en-CA" dirty="0"/>
          </a:p>
        </p:txBody>
      </p:sp>
      <p:sp>
        <p:nvSpPr>
          <p:cNvPr id="11" name="Content Placeholder 3"/>
          <p:cNvSpPr>
            <a:spLocks noGrp="1"/>
          </p:cNvSpPr>
          <p:nvPr>
            <p:ph sz="half" idx="2"/>
          </p:nvPr>
        </p:nvSpPr>
        <p:spPr>
          <a:xfrm>
            <a:off x="824158" y="1520138"/>
            <a:ext cx="10758242" cy="2137462"/>
          </a:xfrm>
        </p:spPr>
        <p:txBody>
          <a:bodyPr>
            <a:normAutofit/>
          </a:bodyPr>
          <a:lstStyle/>
          <a:p>
            <a:pPr marL="342900" indent="-342900"/>
            <a:r>
              <a:rPr lang="en-US" dirty="0">
                <a:solidFill>
                  <a:schemeClr val="accent5"/>
                </a:solidFill>
              </a:rPr>
              <a:t>Cliff Ragsdale </a:t>
            </a:r>
            <a:r>
              <a:rPr lang="en-US" i="1" dirty="0">
                <a:solidFill>
                  <a:schemeClr val="tx2"/>
                </a:solidFill>
              </a:rPr>
              <a:t>Spreadsheet Modeling </a:t>
            </a:r>
            <a:r>
              <a:rPr lang="en-US" dirty="0">
                <a:solidFill>
                  <a:schemeClr val="tx2"/>
                </a:solidFill>
              </a:rPr>
              <a:t>7th Ed</a:t>
            </a:r>
          </a:p>
          <a:p>
            <a:pPr marL="342900" indent="-342900"/>
            <a:r>
              <a:rPr lang="en-US" dirty="0">
                <a:solidFill>
                  <a:schemeClr val="accent5"/>
                </a:solidFill>
              </a:rPr>
              <a:t>Powell &amp; Baker </a:t>
            </a:r>
            <a:r>
              <a:rPr lang="en-US" i="1" dirty="0">
                <a:solidFill>
                  <a:schemeClr val="tx2"/>
                </a:solidFill>
              </a:rPr>
              <a:t>Management Science </a:t>
            </a:r>
            <a:r>
              <a:rPr lang="en-US" dirty="0">
                <a:solidFill>
                  <a:schemeClr val="tx2"/>
                </a:solidFill>
              </a:rPr>
              <a:t>4th Ed</a:t>
            </a:r>
          </a:p>
          <a:p>
            <a:pPr marL="342900" indent="-342900"/>
            <a:r>
              <a:rPr lang="en-US" dirty="0">
                <a:solidFill>
                  <a:schemeClr val="accent5"/>
                </a:solidFill>
              </a:rPr>
              <a:t>Camm et al </a:t>
            </a:r>
            <a:r>
              <a:rPr lang="en-US" i="1" dirty="0">
                <a:solidFill>
                  <a:schemeClr val="tx2"/>
                </a:solidFill>
              </a:rPr>
              <a:t>Essentials of Business Analytics</a:t>
            </a:r>
          </a:p>
          <a:p>
            <a:pPr marL="342900" indent="-342900"/>
            <a:r>
              <a:rPr lang="en-US" dirty="0">
                <a:solidFill>
                  <a:schemeClr val="accent5"/>
                </a:solidFill>
              </a:rPr>
              <a:t>James Evans </a:t>
            </a:r>
            <a:r>
              <a:rPr lang="en-US" i="1" dirty="0">
                <a:solidFill>
                  <a:schemeClr val="tx2"/>
                </a:solidFill>
              </a:rPr>
              <a:t>Business Analytics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631" y="3961142"/>
            <a:ext cx="1442272" cy="1810512"/>
          </a:xfrm>
          <a:prstGeom prst="rect">
            <a:avLst/>
          </a:prstGeom>
          <a:noFill/>
          <a:ln>
            <a:noFill/>
          </a:ln>
          <a:effectLst>
            <a:glow rad="25400">
              <a:schemeClr val="accent4"/>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509" y="3961142"/>
            <a:ext cx="1380932" cy="18105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05" y="3953033"/>
            <a:ext cx="1454897" cy="1818621"/>
          </a:xfrm>
          <a:prstGeom prst="rect">
            <a:avLst/>
          </a:prstGeom>
          <a:effectLst>
            <a:glow rad="25400">
              <a:schemeClr val="accent4"/>
            </a:glo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4509" y="3961142"/>
            <a:ext cx="1398236" cy="1810512"/>
          </a:xfrm>
          <a:prstGeom prst="rect">
            <a:avLst/>
          </a:prstGeom>
        </p:spPr>
      </p:pic>
    </p:spTree>
    <p:extLst>
      <p:ext uri="{BB962C8B-B14F-4D97-AF65-F5344CB8AC3E}">
        <p14:creationId xmlns:p14="http://schemas.microsoft.com/office/powerpoint/2010/main" val="1007890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19</a:t>
            </a:fld>
            <a:endParaRPr lang="en-CA" dirty="0"/>
          </a:p>
        </p:txBody>
      </p:sp>
      <p:sp>
        <p:nvSpPr>
          <p:cNvPr id="10" name="Title 1"/>
          <p:cNvSpPr>
            <a:spLocks noGrp="1"/>
          </p:cNvSpPr>
          <p:nvPr>
            <p:ph type="title"/>
          </p:nvPr>
        </p:nvSpPr>
        <p:spPr>
          <a:xfrm>
            <a:off x="839788" y="365125"/>
            <a:ext cx="10515600" cy="986937"/>
          </a:xfrm>
        </p:spPr>
        <p:txBody>
          <a:bodyPr/>
          <a:lstStyle/>
          <a:p>
            <a:r>
              <a:rPr lang="en-US" dirty="0"/>
              <a:t>Where to Learn More: </a:t>
            </a:r>
            <a:r>
              <a:rPr lang="en-US" dirty="0" smtClean="0"/>
              <a:t>Online Courses and Tools</a:t>
            </a:r>
            <a:endParaRPr lang="en-CA" dirty="0"/>
          </a:p>
        </p:txBody>
      </p:sp>
      <p:sp>
        <p:nvSpPr>
          <p:cNvPr id="11" name="Content Placeholder 3"/>
          <p:cNvSpPr>
            <a:spLocks noGrp="1"/>
          </p:cNvSpPr>
          <p:nvPr>
            <p:ph sz="half" idx="2"/>
          </p:nvPr>
        </p:nvSpPr>
        <p:spPr>
          <a:xfrm>
            <a:off x="8428504" y="1535768"/>
            <a:ext cx="3599350" cy="3372294"/>
          </a:xfrm>
        </p:spPr>
        <p:txBody>
          <a:bodyPr>
            <a:normAutofit/>
          </a:bodyPr>
          <a:lstStyle/>
          <a:p>
            <a:pPr marL="342900" indent="-342900"/>
            <a:r>
              <a:rPr lang="en-US" dirty="0" smtClean="0">
                <a:solidFill>
                  <a:schemeClr val="tx2"/>
                </a:solidFill>
                <a:hlinkClick r:id="rId2"/>
              </a:rPr>
              <a:t>www.edx.org</a:t>
            </a:r>
            <a:endParaRPr lang="en-US" dirty="0" smtClean="0">
              <a:solidFill>
                <a:schemeClr val="tx2"/>
              </a:solidFill>
            </a:endParaRPr>
          </a:p>
          <a:p>
            <a:pPr marL="342900" indent="-342900">
              <a:spcBef>
                <a:spcPts val="2000"/>
              </a:spcBef>
            </a:pPr>
            <a:r>
              <a:rPr lang="en-US" dirty="0" smtClean="0">
                <a:solidFill>
                  <a:schemeClr val="tx2"/>
                </a:solidFill>
                <a:hlinkClick r:id="rId3"/>
              </a:rPr>
              <a:t>www.coursera.org</a:t>
            </a:r>
            <a:endParaRPr lang="en-US" dirty="0" smtClean="0">
              <a:solidFill>
                <a:schemeClr val="tx2"/>
              </a:solidFill>
            </a:endParaRPr>
          </a:p>
          <a:p>
            <a:pPr marL="342900" indent="-342900">
              <a:spcBef>
                <a:spcPts val="2000"/>
              </a:spcBef>
            </a:pPr>
            <a:r>
              <a:rPr lang="en-US" dirty="0" smtClean="0">
                <a:solidFill>
                  <a:schemeClr val="tx2"/>
                </a:solidFill>
                <a:hlinkClick r:id="rId4"/>
              </a:rPr>
              <a:t>www.solver.com</a:t>
            </a:r>
            <a:endParaRPr lang="en-US" dirty="0" smtClean="0">
              <a:solidFill>
                <a:schemeClr val="tx2"/>
              </a:solidFill>
            </a:endParaRPr>
          </a:p>
          <a:p>
            <a:pPr marL="342900" indent="-342900">
              <a:spcBef>
                <a:spcPts val="2000"/>
              </a:spcBef>
            </a:pPr>
            <a:r>
              <a:rPr lang="en-US" dirty="0" smtClean="0">
                <a:solidFill>
                  <a:schemeClr val="tx2"/>
                </a:solidFill>
                <a:hlinkClick r:id="rId5"/>
              </a:rPr>
              <a:t>www.xlminer.com</a:t>
            </a:r>
            <a:endParaRPr lang="en-US" dirty="0" smtClean="0">
              <a:solidFill>
                <a:schemeClr val="tx2"/>
              </a:solidFill>
            </a:endParaRPr>
          </a:p>
          <a:p>
            <a:pPr marL="342900" indent="-342900"/>
            <a:endParaRPr lang="en-US" dirty="0">
              <a:solidFill>
                <a:schemeClr val="tx2"/>
              </a:solidFill>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86" y="1422400"/>
            <a:ext cx="774954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828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2439" y="370701"/>
            <a:ext cx="6634788" cy="5974239"/>
          </a:xfrm>
        </p:spPr>
        <p:txBody>
          <a:bodyPr/>
          <a:lstStyle/>
          <a:p>
            <a:pPr algn="r">
              <a:lnSpc>
                <a:spcPct val="90000"/>
              </a:lnSpc>
            </a:pPr>
            <a:r>
              <a:rPr lang="en-US" sz="5400" dirty="0">
                <a:solidFill>
                  <a:srgbClr val="0C598F"/>
                </a:solidFill>
              </a:rPr>
              <a:t>PASS Virtual Chapters for </a:t>
            </a:r>
            <a:r>
              <a:rPr lang="en-US" sz="5400" b="1" dirty="0" smtClean="0">
                <a:solidFill>
                  <a:srgbClr val="0C598F"/>
                </a:solidFill>
              </a:rPr>
              <a:t>Business</a:t>
            </a:r>
            <a:br>
              <a:rPr lang="en-US" sz="5400" b="1" dirty="0" smtClean="0">
                <a:solidFill>
                  <a:srgbClr val="0C598F"/>
                </a:solidFill>
              </a:rPr>
            </a:br>
            <a:r>
              <a:rPr lang="en-US" sz="5400" b="1" dirty="0" smtClean="0">
                <a:solidFill>
                  <a:srgbClr val="0C598F"/>
                </a:solidFill>
              </a:rPr>
              <a:t>Analytics</a:t>
            </a:r>
            <a:r>
              <a:rPr lang="en-US" sz="5400" b="1" dirty="0">
                <a:solidFill>
                  <a:srgbClr val="0C598F"/>
                </a:solidFill>
              </a:rPr>
              <a:t/>
            </a:r>
            <a:br>
              <a:rPr lang="en-US" sz="5400" b="1" dirty="0">
                <a:solidFill>
                  <a:srgbClr val="0C598F"/>
                </a:solidFill>
              </a:rPr>
            </a:br>
            <a:r>
              <a:rPr lang="en-US" sz="5400" b="1" dirty="0"/>
              <a:t/>
            </a:r>
            <a:br>
              <a:rPr lang="en-US" sz="5400" b="1" dirty="0"/>
            </a:br>
            <a:r>
              <a:rPr lang="en-US" sz="6400" b="1" dirty="0"/>
              <a:t/>
            </a:r>
            <a:br>
              <a:rPr lang="en-US" sz="6400" b="1" dirty="0"/>
            </a:br>
            <a:r>
              <a:rPr lang="en-US" sz="2667" b="1" dirty="0">
                <a:solidFill>
                  <a:srgbClr val="0C598F"/>
                </a:solidFill>
              </a:rPr>
              <a:t>www.sqlpass.org/vc</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9391" y="1420218"/>
            <a:ext cx="2640797" cy="10575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3636" y="371865"/>
            <a:ext cx="3413795" cy="991507"/>
          </a:xfrm>
          <a:prstGeom prst="rect">
            <a:avLst/>
          </a:prstGeom>
        </p:spPr>
      </p:pic>
      <p:sp>
        <p:nvSpPr>
          <p:cNvPr id="7" name="Rectangle 6"/>
          <p:cNvSpPr/>
          <p:nvPr/>
        </p:nvSpPr>
        <p:spPr>
          <a:xfrm>
            <a:off x="997195" y="4389907"/>
            <a:ext cx="4541213" cy="815879"/>
          </a:xfrm>
          <a:prstGeom prst="rect">
            <a:avLst/>
          </a:prstGeom>
          <a:solidFill>
            <a:srgbClr val="F79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FREE ONLINE LEARNING</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5929" y="3576842"/>
            <a:ext cx="3028900" cy="76898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3138" y="5706058"/>
            <a:ext cx="3851401" cy="77235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2313" y="4608426"/>
            <a:ext cx="2642348" cy="8862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5537" y="2557129"/>
            <a:ext cx="2816620" cy="736808"/>
          </a:xfrm>
          <a:prstGeom prst="rect">
            <a:avLst/>
          </a:prstGeom>
        </p:spPr>
      </p:pic>
    </p:spTree>
    <p:extLst>
      <p:ext uri="{BB962C8B-B14F-4D97-AF65-F5344CB8AC3E}">
        <p14:creationId xmlns:p14="http://schemas.microsoft.com/office/powerpoint/2010/main" val="37288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par>
                                <p:cTn id="17" presetID="1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right)">
                                      <p:cBhvr>
                                        <p:cTn id="20" dur="500"/>
                                        <p:tgtEl>
                                          <p:spTgt spid="10"/>
                                        </p:tgtEl>
                                      </p:cBhvr>
                                    </p:animEffect>
                                  </p:childTnLst>
                                </p:cTn>
                              </p:par>
                              <p:par>
                                <p:cTn id="21" presetID="1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ppt_x</p:attrName>
                                        </p:attrNameLst>
                                      </p:cBhvr>
                                      <p:tavLst>
                                        <p:tav tm="0">
                                          <p:val>
                                            <p:strVal val="#ppt_x-#ppt_w*1.125000"/>
                                          </p:val>
                                        </p:tav>
                                        <p:tav tm="100000">
                                          <p:val>
                                            <p:strVal val="#ppt_x"/>
                                          </p:val>
                                        </p:tav>
                                      </p:tavLst>
                                    </p:anim>
                                    <p:animEffect transition="in" filter="wipe(right)">
                                      <p:cBhvr>
                                        <p:cTn id="24" dur="500"/>
                                        <p:tgtEl>
                                          <p:spTgt spid="11"/>
                                        </p:tgtEl>
                                      </p:cBhvr>
                                    </p:animEffect>
                                  </p:childTnLst>
                                </p:cTn>
                              </p:par>
                              <p:par>
                                <p:cTn id="25" presetID="1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20</a:t>
            </a:fld>
            <a:endParaRPr lang="en-CA" dirty="0"/>
          </a:p>
        </p:txBody>
      </p:sp>
      <p:sp>
        <p:nvSpPr>
          <p:cNvPr id="10" name="Title 1"/>
          <p:cNvSpPr>
            <a:spLocks noGrp="1"/>
          </p:cNvSpPr>
          <p:nvPr>
            <p:ph type="title"/>
          </p:nvPr>
        </p:nvSpPr>
        <p:spPr>
          <a:xfrm>
            <a:off x="593969" y="365125"/>
            <a:ext cx="10941539" cy="926605"/>
          </a:xfrm>
        </p:spPr>
        <p:txBody>
          <a:bodyPr>
            <a:normAutofit/>
          </a:bodyPr>
          <a:lstStyle/>
          <a:p>
            <a:r>
              <a:rPr lang="en-US" dirty="0" smtClean="0"/>
              <a:t>Free Tools to Get Started in Excel and Excel Online</a:t>
            </a:r>
            <a:endParaRPr lang="en-CA" dirty="0"/>
          </a:p>
        </p:txBody>
      </p:sp>
      <p:sp>
        <p:nvSpPr>
          <p:cNvPr id="11" name="Content Placeholder 3"/>
          <p:cNvSpPr>
            <a:spLocks noGrp="1"/>
          </p:cNvSpPr>
          <p:nvPr>
            <p:ph sz="half" idx="2"/>
          </p:nvPr>
        </p:nvSpPr>
        <p:spPr>
          <a:xfrm>
            <a:off x="6908800" y="1754585"/>
            <a:ext cx="5009662" cy="4286687"/>
          </a:xfrm>
        </p:spPr>
        <p:txBody>
          <a:bodyPr>
            <a:normAutofit/>
          </a:bodyPr>
          <a:lstStyle/>
          <a:p>
            <a:r>
              <a:rPr lang="en-US" b="1" dirty="0" smtClean="0">
                <a:solidFill>
                  <a:schemeClr val="tx2"/>
                </a:solidFill>
              </a:rPr>
              <a:t>Excel:</a:t>
            </a:r>
            <a:r>
              <a:rPr lang="en-US" dirty="0" smtClean="0">
                <a:solidFill>
                  <a:schemeClr val="tx2"/>
                </a:solidFill>
              </a:rPr>
              <a:t>  Power Query, Power Pivot, Power View, Solver</a:t>
            </a:r>
            <a:endParaRPr lang="en-US" dirty="0">
              <a:solidFill>
                <a:schemeClr val="accent5"/>
              </a:solidFill>
            </a:endParaRPr>
          </a:p>
          <a:p>
            <a:pPr>
              <a:spcBef>
                <a:spcPts val="2000"/>
              </a:spcBef>
            </a:pPr>
            <a:r>
              <a:rPr lang="en-US" b="1" dirty="0" smtClean="0">
                <a:solidFill>
                  <a:schemeClr val="tx2"/>
                </a:solidFill>
              </a:rPr>
              <a:t>Power BI:</a:t>
            </a:r>
            <a:r>
              <a:rPr lang="en-US" dirty="0" smtClean="0">
                <a:solidFill>
                  <a:schemeClr val="tx2"/>
                </a:solidFill>
              </a:rPr>
              <a:t>  Free account, Power BI Designer</a:t>
            </a:r>
          </a:p>
          <a:p>
            <a:pPr>
              <a:spcBef>
                <a:spcPts val="2000"/>
              </a:spcBef>
            </a:pPr>
            <a:r>
              <a:rPr lang="en-US" b="1" dirty="0" smtClean="0">
                <a:solidFill>
                  <a:schemeClr val="tx2"/>
                </a:solidFill>
              </a:rPr>
              <a:t>Excel Online </a:t>
            </a:r>
            <a:r>
              <a:rPr lang="en-US" dirty="0" smtClean="0">
                <a:solidFill>
                  <a:schemeClr val="tx2"/>
                </a:solidFill>
              </a:rPr>
              <a:t>Office Add-ins:  </a:t>
            </a:r>
            <a:br>
              <a:rPr lang="en-US" dirty="0" smtClean="0">
                <a:solidFill>
                  <a:schemeClr val="tx2"/>
                </a:solidFill>
              </a:rPr>
            </a:br>
            <a:r>
              <a:rPr lang="en-US" dirty="0" smtClean="0">
                <a:solidFill>
                  <a:schemeClr val="tx2"/>
                </a:solidFill>
              </a:rPr>
              <a:t>Solver, Risk Solver, </a:t>
            </a:r>
            <a:r>
              <a:rPr lang="en-US" dirty="0" err="1" smtClean="0">
                <a:solidFill>
                  <a:schemeClr val="tx2"/>
                </a:solidFill>
              </a:rPr>
              <a:t>XLMiner</a:t>
            </a:r>
            <a:r>
              <a:rPr lang="en-US" dirty="0" smtClean="0">
                <a:solidFill>
                  <a:schemeClr val="tx2"/>
                </a:solidFill>
              </a:rPr>
              <a:t> </a:t>
            </a:r>
          </a:p>
          <a:p>
            <a:pPr>
              <a:spcBef>
                <a:spcPts val="2000"/>
              </a:spcBef>
            </a:pPr>
            <a:r>
              <a:rPr lang="en-US" dirty="0" smtClean="0">
                <a:solidFill>
                  <a:schemeClr val="tx2"/>
                </a:solidFill>
              </a:rPr>
              <a:t>XLMiner.com, Rason.com:  Free accounts</a:t>
            </a:r>
          </a:p>
          <a:p>
            <a:endParaRPr lang="en-US" dirty="0">
              <a:solidFill>
                <a:schemeClr val="accent5"/>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67" y="1291730"/>
            <a:ext cx="5772150" cy="492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136" y="2537161"/>
            <a:ext cx="4574381" cy="309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547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7982" y="3243378"/>
            <a:ext cx="8157883" cy="624847"/>
          </a:xfrm>
        </p:spPr>
        <p:txBody>
          <a:bodyPr>
            <a:normAutofit/>
          </a:bodyPr>
          <a:lstStyle/>
          <a:p>
            <a:r>
              <a:rPr lang="en-US" i="1" dirty="0" smtClean="0"/>
              <a:t>Thank You </a:t>
            </a:r>
            <a:r>
              <a:rPr lang="en-US" dirty="0" smtClean="0"/>
              <a:t>–See You in San Jose!</a:t>
            </a:r>
            <a:endParaRPr lang="en-CA" dirty="0"/>
          </a:p>
        </p:txBody>
      </p:sp>
      <p:sp>
        <p:nvSpPr>
          <p:cNvPr id="3" name="Subtitle 2"/>
          <p:cNvSpPr>
            <a:spLocks noGrp="1"/>
          </p:cNvSpPr>
          <p:nvPr>
            <p:ph type="subTitle" idx="1"/>
          </p:nvPr>
        </p:nvSpPr>
        <p:spPr/>
        <p:txBody>
          <a:bodyPr/>
          <a:lstStyle/>
          <a:p>
            <a:r>
              <a:rPr lang="en-CA" dirty="0" smtClean="0"/>
              <a:t>Daniel Fylstra, Frontline Systems</a:t>
            </a:r>
            <a:endParaRPr lang="en-CA" dirty="0"/>
          </a:p>
        </p:txBody>
      </p:sp>
    </p:spTree>
    <p:extLst>
      <p:ext uri="{BB962C8B-B14F-4D97-AF65-F5344CB8AC3E}">
        <p14:creationId xmlns:p14="http://schemas.microsoft.com/office/powerpoint/2010/main" val="2187971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Like What You Heard?</a:t>
            </a:r>
            <a:endParaRPr lang="en-US" dirty="0"/>
          </a:p>
        </p:txBody>
      </p:sp>
      <p:sp>
        <p:nvSpPr>
          <p:cNvPr id="8" name="Content Placeholder 7"/>
          <p:cNvSpPr>
            <a:spLocks noGrp="1"/>
          </p:cNvSpPr>
          <p:nvPr>
            <p:ph idx="1"/>
          </p:nvPr>
        </p:nvSpPr>
        <p:spPr>
          <a:xfrm>
            <a:off x="609601" y="1504012"/>
            <a:ext cx="7432192" cy="4838291"/>
          </a:xfrm>
        </p:spPr>
        <p:txBody>
          <a:bodyPr>
            <a:normAutofit/>
          </a:bodyPr>
          <a:lstStyle/>
          <a:p>
            <a:pPr marL="0" lvl="2" indent="0">
              <a:buNone/>
            </a:pPr>
            <a:r>
              <a:rPr lang="en-US" sz="2800" dirty="0" smtClean="0">
                <a:solidFill>
                  <a:srgbClr val="595959"/>
                </a:solidFill>
              </a:rPr>
              <a:t>Daniel </a:t>
            </a:r>
            <a:r>
              <a:rPr lang="en-US" sz="2800" dirty="0" err="1" smtClean="0">
                <a:solidFill>
                  <a:srgbClr val="595959"/>
                </a:solidFill>
              </a:rPr>
              <a:t>Fylstra</a:t>
            </a:r>
            <a:r>
              <a:rPr lang="en-US" sz="2800" dirty="0" smtClean="0">
                <a:solidFill>
                  <a:srgbClr val="595959"/>
                </a:solidFill>
              </a:rPr>
              <a:t> will be presenting at the</a:t>
            </a:r>
          </a:p>
          <a:p>
            <a:pPr marL="0" lvl="2" indent="0">
              <a:buNone/>
            </a:pPr>
            <a:r>
              <a:rPr lang="en-US" sz="2800" dirty="0" smtClean="0">
                <a:solidFill>
                  <a:srgbClr val="595959"/>
                </a:solidFill>
              </a:rPr>
              <a:t>PASS Business Analytics Conference 2016!</a:t>
            </a:r>
          </a:p>
          <a:p>
            <a:pPr marL="0" lvl="2" indent="0">
              <a:buNone/>
            </a:pPr>
            <a:endParaRPr lang="en-CA" sz="2667" b="1" dirty="0" smtClean="0">
              <a:solidFill>
                <a:srgbClr val="595959"/>
              </a:solidFill>
            </a:endParaRPr>
          </a:p>
          <a:p>
            <a:pPr marL="0" lvl="2" indent="0">
              <a:buNone/>
            </a:pPr>
            <a:r>
              <a:rPr lang="en-CA" sz="2667" dirty="0" smtClean="0">
                <a:solidFill>
                  <a:srgbClr val="595959"/>
                </a:solidFill>
              </a:rPr>
              <a:t>Pre-Conference </a:t>
            </a:r>
            <a:r>
              <a:rPr lang="en-CA" sz="2667" dirty="0">
                <a:solidFill>
                  <a:srgbClr val="595959"/>
                </a:solidFill>
              </a:rPr>
              <a:t>Session (full day</a:t>
            </a:r>
            <a:r>
              <a:rPr lang="en-CA" sz="2667" dirty="0" smtClean="0">
                <a:solidFill>
                  <a:srgbClr val="595959"/>
                </a:solidFill>
              </a:rPr>
              <a:t>)</a:t>
            </a:r>
            <a:endParaRPr lang="en-CA" sz="2667" dirty="0">
              <a:solidFill>
                <a:srgbClr val="595959"/>
              </a:solidFill>
            </a:endParaRPr>
          </a:p>
          <a:p>
            <a:pPr marL="457200" lvl="2" indent="-457200"/>
            <a:r>
              <a:rPr lang="en-CA" sz="2667" b="1" dirty="0">
                <a:solidFill>
                  <a:srgbClr val="595959"/>
                </a:solidFill>
              </a:rPr>
              <a:t>Advanced Analytics for Excel Users: Learn How to Do it Yourself</a:t>
            </a:r>
            <a:endParaRPr lang="en-US" sz="2667" dirty="0">
              <a:solidFill>
                <a:srgbClr val="595959"/>
              </a:solidFill>
            </a:endParaRPr>
          </a:p>
          <a:p>
            <a:pPr marL="0" lvl="2" indent="0">
              <a:buNone/>
            </a:pPr>
            <a:endParaRPr lang="en-CA" sz="2667" b="1" dirty="0">
              <a:solidFill>
                <a:srgbClr val="595959"/>
              </a:solidFill>
            </a:endParaRPr>
          </a:p>
          <a:p>
            <a:pPr marL="0" lvl="2" indent="0">
              <a:buNone/>
            </a:pPr>
            <a:r>
              <a:rPr lang="en-CA" sz="2667" dirty="0" smtClean="0">
                <a:solidFill>
                  <a:srgbClr val="595959"/>
                </a:solidFill>
              </a:rPr>
              <a:t>Breakout Session (60 min)</a:t>
            </a:r>
          </a:p>
          <a:p>
            <a:pPr marL="457200" lvl="2" indent="-457200"/>
            <a:r>
              <a:rPr lang="en-CA" sz="2667" b="1" dirty="0" smtClean="0">
                <a:solidFill>
                  <a:srgbClr val="595959"/>
                </a:solidFill>
              </a:rPr>
              <a:t>Prescriptive Analytics: Decision Models with Real Business Payoffs	</a:t>
            </a:r>
            <a:endParaRPr lang="en-US" sz="2667" dirty="0" smtClean="0">
              <a:solidFill>
                <a:srgbClr val="595959"/>
              </a:solidFill>
            </a:endParaRPr>
          </a:p>
          <a:p>
            <a:pPr marL="0" lvl="2" indent="0">
              <a:buNone/>
            </a:pPr>
            <a:endParaRPr lang="en-US" sz="2667" dirty="0" smtClean="0">
              <a:solidFill>
                <a:srgbClr val="595959"/>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863" y="933856"/>
            <a:ext cx="30956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265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372AB51-BDCC-4F95-83CF-1CBB2D34E9E5}" type="slidenum">
              <a:rPr lang="en-US" smtClean="0"/>
              <a:pPr/>
              <a:t>23</a:t>
            </a:fld>
            <a:endParaRPr lang="en-US" dirty="0"/>
          </a:p>
        </p:txBody>
      </p:sp>
      <p:sp>
        <p:nvSpPr>
          <p:cNvPr id="5" name="Rectangle 4"/>
          <p:cNvSpPr/>
          <p:nvPr/>
        </p:nvSpPr>
        <p:spPr>
          <a:xfrm>
            <a:off x="5980313" y="1633869"/>
            <a:ext cx="1992987" cy="1077026"/>
          </a:xfrm>
          <a:prstGeom prst="rect">
            <a:avLst/>
          </a:prstGeom>
        </p:spPr>
        <p:txBody>
          <a:bodyPr wrap="square">
            <a:spAutoFit/>
          </a:bodyPr>
          <a:lstStyle/>
          <a:p>
            <a:r>
              <a:rPr lang="en-US" sz="2133" dirty="0" smtClean="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Access to online training and content</a:t>
            </a:r>
            <a:endParaRPr lang="en-US" sz="2133"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Rectangle 5"/>
          <p:cNvSpPr/>
          <p:nvPr/>
        </p:nvSpPr>
        <p:spPr>
          <a:xfrm>
            <a:off x="8461649" y="1633869"/>
            <a:ext cx="2204166" cy="1077026"/>
          </a:xfrm>
          <a:prstGeom prst="rect">
            <a:avLst/>
          </a:prstGeom>
        </p:spPr>
        <p:txBody>
          <a:bodyPr wrap="square">
            <a:spAutoFit/>
          </a:bodyPr>
          <a:lstStyle/>
          <a:p>
            <a:r>
              <a:rPr lang="en-US" sz="2133" dirty="0" smtClean="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Enjoy discounted event rates</a:t>
            </a:r>
            <a:endParaRPr lang="en-US" sz="2133"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p:cNvSpPr/>
          <p:nvPr/>
        </p:nvSpPr>
        <p:spPr>
          <a:xfrm>
            <a:off x="5980314" y="3946783"/>
            <a:ext cx="2212248" cy="1077026"/>
          </a:xfrm>
          <a:prstGeom prst="rect">
            <a:avLst/>
          </a:prstGeom>
        </p:spPr>
        <p:txBody>
          <a:bodyPr wrap="square">
            <a:spAutoFit/>
          </a:bodyPr>
          <a:lstStyle/>
          <a:p>
            <a:r>
              <a:rPr lang="en-US" sz="2133" dirty="0" smtClean="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Join </a:t>
            </a:r>
            <a:r>
              <a:rPr lang="en-US" sz="2133"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Local Chapters and Virtual Chapters </a:t>
            </a:r>
          </a:p>
        </p:txBody>
      </p:sp>
      <p:sp>
        <p:nvSpPr>
          <p:cNvPr id="8" name="Rectangle 7"/>
          <p:cNvSpPr/>
          <p:nvPr/>
        </p:nvSpPr>
        <p:spPr>
          <a:xfrm>
            <a:off x="8461650" y="3946783"/>
            <a:ext cx="2430468" cy="1077026"/>
          </a:xfrm>
          <a:prstGeom prst="rect">
            <a:avLst/>
          </a:prstGeom>
        </p:spPr>
        <p:txBody>
          <a:bodyPr wrap="square">
            <a:spAutoFit/>
          </a:bodyPr>
          <a:lstStyle/>
          <a:p>
            <a:r>
              <a:rPr lang="en-US" sz="2133" dirty="0" smtClean="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Get advance notice of member exclusives</a:t>
            </a:r>
            <a:endParaRPr lang="en-US" sz="2133"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p:nvSpPr>
        <p:spPr>
          <a:xfrm>
            <a:off x="340659" y="2771735"/>
            <a:ext cx="4698595" cy="2246769"/>
          </a:xfrm>
          <a:prstGeom prst="rect">
            <a:avLst/>
          </a:prstGeom>
        </p:spPr>
        <p:txBody>
          <a:bodyPr wrap="square">
            <a:spAutoFit/>
          </a:bodyPr>
          <a:lstStyle/>
          <a:p>
            <a:pPr algn="r"/>
            <a:r>
              <a:rPr lang="en-US" sz="2800" dirty="0" smtClean="0">
                <a:solidFill>
                  <a:srgbClr val="5B9BD5"/>
                </a:solidFill>
                <a:latin typeface="Segoe UI" panose="020B0502040204020203" pitchFamily="34" charset="0"/>
                <a:ea typeface="Segoe UI" panose="020B0502040204020203" pitchFamily="34" charset="0"/>
                <a:cs typeface="Segoe UI" panose="020B0502040204020203" pitchFamily="34" charset="0"/>
              </a:rPr>
              <a:t>PASS is a not-for-profit organization which offers year-round learning opportunities to data professionals </a:t>
            </a:r>
            <a:endParaRPr lang="en-US" sz="2800" dirty="0">
              <a:solidFill>
                <a:srgbClr val="5B9BD5"/>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3"/>
          <a:stretch>
            <a:fillRect/>
          </a:stretch>
        </p:blipFill>
        <p:spPr>
          <a:xfrm>
            <a:off x="8448451" y="695361"/>
            <a:ext cx="803795" cy="795799"/>
          </a:xfrm>
          <a:prstGeom prst="rect">
            <a:avLst/>
          </a:prstGeom>
          <a:effectLst>
            <a:outerShdw blurRad="76200" dir="18900000" sy="23000" kx="-1200000" algn="bl" rotWithShape="0">
              <a:prstClr val="black">
                <a:alpha val="20000"/>
              </a:prstClr>
            </a:outerShdw>
          </a:effectLst>
        </p:spPr>
      </p:pic>
      <p:pic>
        <p:nvPicPr>
          <p:cNvPr id="11" name="Picture 10"/>
          <p:cNvPicPr>
            <a:picLocks noChangeAspect="1"/>
          </p:cNvPicPr>
          <p:nvPr/>
        </p:nvPicPr>
        <p:blipFill>
          <a:blip r:embed="rId4"/>
          <a:stretch>
            <a:fillRect/>
          </a:stretch>
        </p:blipFill>
        <p:spPr>
          <a:xfrm>
            <a:off x="6043665" y="666612"/>
            <a:ext cx="836935" cy="824547"/>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a:blip r:embed="rId5"/>
          <a:stretch>
            <a:fillRect/>
          </a:stretch>
        </p:blipFill>
        <p:spPr>
          <a:xfrm>
            <a:off x="6109658" y="3151287"/>
            <a:ext cx="794556" cy="686759"/>
          </a:xfrm>
          <a:prstGeom prst="rect">
            <a:avLst/>
          </a:prstGeom>
          <a:effectLst>
            <a:outerShdw blurRad="76200" dir="18900000" sy="23000" kx="-1200000" algn="bl" rotWithShape="0">
              <a:prstClr val="black">
                <a:alpha val="20000"/>
              </a:prstClr>
            </a:outerShdw>
          </a:effectLst>
        </p:spPr>
      </p:pic>
      <p:pic>
        <p:nvPicPr>
          <p:cNvPr id="13" name="Picture 12"/>
          <p:cNvPicPr>
            <a:picLocks noChangeAspect="1"/>
          </p:cNvPicPr>
          <p:nvPr/>
        </p:nvPicPr>
        <p:blipFill>
          <a:blip r:embed="rId6"/>
          <a:stretch>
            <a:fillRect/>
          </a:stretch>
        </p:blipFill>
        <p:spPr>
          <a:xfrm>
            <a:off x="8580437" y="3141557"/>
            <a:ext cx="646225" cy="696488"/>
          </a:xfrm>
          <a:prstGeom prst="rect">
            <a:avLst/>
          </a:prstGeom>
          <a:effectLst>
            <a:outerShdw blurRad="76200" dir="18900000" sy="23000" kx="-1200000" algn="bl" rotWithShape="0">
              <a:prstClr val="black">
                <a:alpha val="20000"/>
              </a:prstClr>
            </a:outerShdw>
          </a:effectLst>
        </p:spPr>
      </p:pic>
      <p:sp>
        <p:nvSpPr>
          <p:cNvPr id="14" name="Rectangle 13"/>
          <p:cNvSpPr/>
          <p:nvPr/>
        </p:nvSpPr>
        <p:spPr>
          <a:xfrm>
            <a:off x="824511" y="5258083"/>
            <a:ext cx="4047676" cy="980511"/>
          </a:xfrm>
          <a:prstGeom prst="rect">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2000" dirty="0" smtClean="0">
                <a:latin typeface="Segoe UI" panose="020B0502040204020203" pitchFamily="34" charset="0"/>
                <a:ea typeface="Segoe UI" panose="020B0502040204020203" pitchFamily="34" charset="0"/>
                <a:cs typeface="Segoe UI" panose="020B0502040204020203" pitchFamily="34" charset="0"/>
              </a:rPr>
              <a:t>Membership is free, join today</a:t>
            </a:r>
            <a:r>
              <a:rPr lang="en-US" sz="2000" dirty="0">
                <a:latin typeface="Segoe UI" panose="020B0502040204020203" pitchFamily="34" charset="0"/>
                <a:ea typeface="Segoe UI" panose="020B0502040204020203" pitchFamily="34" charset="0"/>
                <a:cs typeface="Segoe UI" panose="020B0502040204020203" pitchFamily="34" charset="0"/>
              </a:rPr>
              <a:t/>
            </a:r>
            <a:br>
              <a:rPr lang="en-US" sz="2000" dirty="0">
                <a:latin typeface="Segoe UI" panose="020B0502040204020203" pitchFamily="34" charset="0"/>
                <a:ea typeface="Segoe UI" panose="020B0502040204020203" pitchFamily="34" charset="0"/>
                <a:cs typeface="Segoe UI" panose="020B0502040204020203" pitchFamily="34" charset="0"/>
              </a:rPr>
            </a:br>
            <a:r>
              <a:rPr lang="en-US" sz="2000" dirty="0" smtClean="0">
                <a:latin typeface="Segoe UI" panose="020B0502040204020203" pitchFamily="34" charset="0"/>
                <a:ea typeface="Segoe UI" panose="020B0502040204020203" pitchFamily="34" charset="0"/>
                <a:cs typeface="Segoe UI" panose="020B0502040204020203" pitchFamily="34" charset="0"/>
              </a:rPr>
              <a:t>at </a:t>
            </a:r>
            <a:r>
              <a:rPr lang="en-US" sz="2000" b="1" dirty="0">
                <a:latin typeface="Segoe UI" panose="020B0502040204020203" pitchFamily="34" charset="0"/>
                <a:ea typeface="Segoe UI" panose="020B0502040204020203" pitchFamily="34" charset="0"/>
                <a:cs typeface="Segoe UI" panose="020B0502040204020203" pitchFamily="34" charset="0"/>
              </a:rPr>
              <a:t>www.sqlpass.org</a:t>
            </a:r>
          </a:p>
        </p:txBody>
      </p:sp>
      <p:sp>
        <p:nvSpPr>
          <p:cNvPr id="15" name="Right Triangle 14"/>
          <p:cNvSpPr/>
          <p:nvPr/>
        </p:nvSpPr>
        <p:spPr>
          <a:xfrm rot="16200000" flipV="1">
            <a:off x="4365744" y="5009139"/>
            <a:ext cx="285585" cy="288455"/>
          </a:xfrm>
          <a:prstGeom prst="rtTriangle">
            <a:avLst/>
          </a:prstGeom>
          <a:solidFill>
            <a:srgbClr val="F794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p>
        </p:txBody>
      </p:sp>
      <p:sp>
        <p:nvSpPr>
          <p:cNvPr id="16" name="Rectangle 15"/>
          <p:cNvSpPr/>
          <p:nvPr/>
        </p:nvSpPr>
        <p:spPr>
          <a:xfrm>
            <a:off x="1954500" y="625188"/>
            <a:ext cx="3115981" cy="2203680"/>
          </a:xfrm>
          <a:prstGeom prst="rect">
            <a:avLst/>
          </a:prstGeom>
        </p:spPr>
        <p:txBody>
          <a:bodyPr wrap="none">
            <a:spAutoFit/>
          </a:bodyPr>
          <a:lstStyle/>
          <a:p>
            <a:pPr algn="r">
              <a:lnSpc>
                <a:spcPct val="70000"/>
              </a:lnSpc>
            </a:pPr>
            <a:r>
              <a:rPr lang="en-US" sz="10000" dirty="0" smtClean="0">
                <a:solidFill>
                  <a:srgbClr val="0F5088"/>
                </a:solidFill>
                <a:latin typeface="Segoe UI" panose="020B0502040204020203" pitchFamily="34" charset="0"/>
                <a:ea typeface="Segoe UI" panose="020B0502040204020203" pitchFamily="34" charset="0"/>
                <a:cs typeface="Segoe UI" panose="020B0502040204020203" pitchFamily="34" charset="0"/>
              </a:rPr>
              <a:t>JOIN</a:t>
            </a:r>
            <a:r>
              <a:rPr lang="en-US" sz="9600" b="1" dirty="0" smtClean="0">
                <a:solidFill>
                  <a:srgbClr val="0F5088"/>
                </a:solidFill>
                <a:latin typeface="Segoe UI" panose="020B0502040204020203" pitchFamily="34" charset="0"/>
                <a:ea typeface="Segoe UI" panose="020B0502040204020203" pitchFamily="34" charset="0"/>
                <a:cs typeface="Segoe UI" panose="020B0502040204020203" pitchFamily="34" charset="0"/>
              </a:rPr>
              <a:t/>
            </a:r>
            <a:br>
              <a:rPr lang="en-US" sz="9600" b="1" dirty="0" smtClean="0">
                <a:solidFill>
                  <a:srgbClr val="0F5088"/>
                </a:solidFill>
                <a:latin typeface="Segoe UI" panose="020B0502040204020203" pitchFamily="34" charset="0"/>
                <a:ea typeface="Segoe UI" panose="020B0502040204020203" pitchFamily="34" charset="0"/>
                <a:cs typeface="Segoe UI" panose="020B0502040204020203" pitchFamily="34" charset="0"/>
              </a:rPr>
            </a:br>
            <a:r>
              <a:rPr lang="en-US" sz="9600" b="1" dirty="0" smtClean="0">
                <a:solidFill>
                  <a:srgbClr val="0F5088"/>
                </a:solidFill>
                <a:latin typeface="Segoe UI" panose="020B0502040204020203" pitchFamily="34" charset="0"/>
                <a:ea typeface="Segoe UI" panose="020B0502040204020203" pitchFamily="34" charset="0"/>
                <a:cs typeface="Segoe UI" panose="020B0502040204020203" pitchFamily="34" charset="0"/>
              </a:rPr>
              <a:t>PASS</a:t>
            </a:r>
            <a:endParaRPr lang="en-US" sz="9600" b="1" dirty="0">
              <a:solidFill>
                <a:srgbClr val="0F5088"/>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0455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DANIEL FYLSTRA</a:t>
            </a:r>
            <a:endParaRPr lang="en-CA" dirty="0"/>
          </a:p>
        </p:txBody>
      </p:sp>
      <p:sp>
        <p:nvSpPr>
          <p:cNvPr id="7" name="Content Placeholder 6"/>
          <p:cNvSpPr>
            <a:spLocks noGrp="1"/>
          </p:cNvSpPr>
          <p:nvPr>
            <p:ph idx="1"/>
          </p:nvPr>
        </p:nvSpPr>
        <p:spPr>
          <a:xfrm>
            <a:off x="838200" y="1825625"/>
            <a:ext cx="6777749" cy="4351338"/>
          </a:xfrm>
        </p:spPr>
        <p:txBody>
          <a:bodyPr/>
          <a:lstStyle/>
          <a:p>
            <a:r>
              <a:rPr lang="en-CA" dirty="0" smtClean="0"/>
              <a:t>President of Frontline Systems</a:t>
            </a:r>
            <a:endParaRPr lang="en-CA" dirty="0"/>
          </a:p>
          <a:p>
            <a:r>
              <a:rPr lang="en-CA" dirty="0" smtClean="0"/>
              <a:t>Developer of Solver in Excel</a:t>
            </a:r>
            <a:endParaRPr lang="en-CA" dirty="0"/>
          </a:p>
          <a:p>
            <a:r>
              <a:rPr lang="en-CA" dirty="0" smtClean="0"/>
              <a:t>25 Years in Advanced Analytics</a:t>
            </a:r>
            <a:endParaRPr lang="en-CA" dirty="0"/>
          </a:p>
          <a:p>
            <a:pPr lvl="1"/>
            <a:r>
              <a:rPr lang="en-CA" dirty="0" smtClean="0"/>
              <a:t>Data/Text Mining - </a:t>
            </a:r>
            <a:r>
              <a:rPr lang="en-CA" dirty="0" err="1" smtClean="0"/>
              <a:t>XLMiner</a:t>
            </a:r>
            <a:endParaRPr lang="en-CA" dirty="0"/>
          </a:p>
          <a:p>
            <a:pPr lvl="1"/>
            <a:r>
              <a:rPr lang="en-CA" dirty="0" smtClean="0"/>
              <a:t>Optimization – Premium Solver</a:t>
            </a:r>
          </a:p>
          <a:p>
            <a:pPr lvl="1"/>
            <a:r>
              <a:rPr lang="en-CA" dirty="0" smtClean="0"/>
              <a:t>Simulation – Risk Solver</a:t>
            </a:r>
            <a:endParaRPr lang="en-CA" dirty="0"/>
          </a:p>
          <a:p>
            <a:r>
              <a:rPr lang="en-CA" dirty="0" smtClean="0"/>
              <a:t>Marketer of VisiCalc, the First</a:t>
            </a:r>
            <a:br>
              <a:rPr lang="en-CA" dirty="0" smtClean="0"/>
            </a:br>
            <a:r>
              <a:rPr lang="en-CA" dirty="0" smtClean="0"/>
              <a:t>Spreadsheet on Apple II</a:t>
            </a:r>
            <a:endParaRPr lang="en-CA" dirty="0"/>
          </a:p>
          <a:p>
            <a:endParaRPr lang="en-US" dirty="0"/>
          </a:p>
        </p:txBody>
      </p:sp>
      <p:sp>
        <p:nvSpPr>
          <p:cNvPr id="3" name="Slide Number Placeholder 2"/>
          <p:cNvSpPr>
            <a:spLocks noGrp="1"/>
          </p:cNvSpPr>
          <p:nvPr>
            <p:ph type="sldNum" sz="quarter" idx="4"/>
          </p:nvPr>
        </p:nvSpPr>
        <p:spPr/>
        <p:txBody>
          <a:bodyPr/>
          <a:lstStyle/>
          <a:p>
            <a:fld id="{0B11F31F-5B98-7F48-B825-7FE9FB03CF90}" type="slidenum">
              <a:rPr lang="en-US" smtClean="0"/>
              <a:pPr/>
              <a:t>3</a:t>
            </a:fld>
            <a:endParaRPr lang="en-US" dirty="0"/>
          </a:p>
        </p:txBody>
      </p:sp>
      <p:sp>
        <p:nvSpPr>
          <p:cNvPr id="5" name="Oval 4"/>
          <p:cNvSpPr/>
          <p:nvPr/>
        </p:nvSpPr>
        <p:spPr>
          <a:xfrm>
            <a:off x="8354689" y="661791"/>
            <a:ext cx="2671899" cy="26718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dirty="0">
              <a:latin typeface="Arial" panose="020B0604020202020204" pitchFamily="34" charset="0"/>
              <a:cs typeface="Arial" panose="020B0604020202020204" pitchFamily="34" charset="0"/>
            </a:endParaRPr>
          </a:p>
        </p:txBody>
      </p:sp>
      <p:pic>
        <p:nvPicPr>
          <p:cNvPr id="2054" name="Picture 6" descr="https://d3ui957tjb5bqd.cloudfront.net/images/screenshots/products/3/34/34786/social-media-icons-vector-set-ios-style-o.png?137739477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706" t="25194" r="20400" b="58578"/>
          <a:stretch/>
        </p:blipFill>
        <p:spPr bwMode="auto">
          <a:xfrm>
            <a:off x="7952214" y="3730318"/>
            <a:ext cx="409299" cy="4058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d3ui957tjb5bqd.cloudfront.net/images/screenshots/products/3/34/34786/social-media-icons-vector-set-ios-style-o.png?137739477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706" t="61230" r="20400" b="22814"/>
          <a:stretch/>
        </p:blipFill>
        <p:spPr bwMode="auto">
          <a:xfrm>
            <a:off x="7952214" y="4443259"/>
            <a:ext cx="432559" cy="42174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d3ui957tjb5bqd.cloudfront.net/images/screenshots/products/3/34/34786/social-media-icons-vector-set-ios-style-o.png?137739477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448" t="60580" r="68144" b="22279"/>
          <a:stretch/>
        </p:blipFill>
        <p:spPr bwMode="auto">
          <a:xfrm>
            <a:off x="7943161" y="5074000"/>
            <a:ext cx="479833" cy="479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93280" y="3623556"/>
            <a:ext cx="2089063" cy="646331"/>
          </a:xfrm>
          <a:prstGeom prst="rect">
            <a:avLst/>
          </a:prstGeom>
          <a:noFill/>
        </p:spPr>
        <p:txBody>
          <a:bodyPr wrap="square" rtlCol="0">
            <a:spAutoFit/>
          </a:bodyPr>
          <a:lstStyle/>
          <a:p>
            <a:r>
              <a:rPr lang="en-US" dirty="0" smtClean="0"/>
              <a:t>www.facebook.com/FrontlineSolvers </a:t>
            </a:r>
            <a:endParaRPr lang="en-US" dirty="0"/>
          </a:p>
        </p:txBody>
      </p:sp>
      <p:sp>
        <p:nvSpPr>
          <p:cNvPr id="10" name="TextBox 9"/>
          <p:cNvSpPr txBox="1"/>
          <p:nvPr/>
        </p:nvSpPr>
        <p:spPr>
          <a:xfrm>
            <a:off x="8593280" y="4438205"/>
            <a:ext cx="2778105" cy="369332"/>
          </a:xfrm>
          <a:prstGeom prst="rect">
            <a:avLst/>
          </a:prstGeom>
          <a:noFill/>
        </p:spPr>
        <p:txBody>
          <a:bodyPr wrap="square" rtlCol="0">
            <a:spAutoFit/>
          </a:bodyPr>
          <a:lstStyle/>
          <a:p>
            <a:r>
              <a:rPr lang="en-US" dirty="0" smtClean="0"/>
              <a:t>twitter.com/</a:t>
            </a:r>
            <a:r>
              <a:rPr lang="en-US" dirty="0" err="1" smtClean="0"/>
              <a:t>FrontlineSolver</a:t>
            </a:r>
            <a:r>
              <a:rPr lang="en-US" dirty="0" smtClean="0"/>
              <a:t> </a:t>
            </a:r>
            <a:endParaRPr lang="en-US" dirty="0"/>
          </a:p>
        </p:txBody>
      </p:sp>
      <p:sp>
        <p:nvSpPr>
          <p:cNvPr id="11" name="TextBox 10"/>
          <p:cNvSpPr txBox="1"/>
          <p:nvPr/>
        </p:nvSpPr>
        <p:spPr>
          <a:xfrm>
            <a:off x="8593280" y="4998526"/>
            <a:ext cx="2840628" cy="646331"/>
          </a:xfrm>
          <a:prstGeom prst="rect">
            <a:avLst/>
          </a:prstGeom>
          <a:noFill/>
        </p:spPr>
        <p:txBody>
          <a:bodyPr wrap="square" rtlCol="0">
            <a:spAutoFit/>
          </a:bodyPr>
          <a:lstStyle/>
          <a:p>
            <a:r>
              <a:rPr lang="en-US" dirty="0" smtClean="0"/>
              <a:t>www.linkedin.com/company/frontline-systems-inc </a:t>
            </a:r>
            <a:endParaRPr lang="en-US"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6863" y="492790"/>
            <a:ext cx="30956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409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7849" y="2952657"/>
            <a:ext cx="8157883" cy="1196928"/>
          </a:xfrm>
        </p:spPr>
        <p:txBody>
          <a:bodyPr/>
          <a:lstStyle/>
          <a:p>
            <a:r>
              <a:rPr lang="en-CA" dirty="0" smtClean="0"/>
              <a:t>Advanced Analytics for Excel Users: Learn How to Do It Yourself</a:t>
            </a:r>
            <a:endParaRPr lang="en-CA" dirty="0"/>
          </a:p>
        </p:txBody>
      </p:sp>
      <p:sp>
        <p:nvSpPr>
          <p:cNvPr id="3" name="Subtitle 2"/>
          <p:cNvSpPr>
            <a:spLocks noGrp="1"/>
          </p:cNvSpPr>
          <p:nvPr>
            <p:ph type="subTitle" idx="1"/>
          </p:nvPr>
        </p:nvSpPr>
        <p:spPr>
          <a:xfrm>
            <a:off x="1927849" y="4222424"/>
            <a:ext cx="8157883" cy="432080"/>
          </a:xfrm>
        </p:spPr>
        <p:txBody>
          <a:bodyPr/>
          <a:lstStyle/>
          <a:p>
            <a:r>
              <a:rPr lang="en-CA" dirty="0" smtClean="0"/>
              <a:t>Daniel </a:t>
            </a:r>
            <a:r>
              <a:rPr lang="en-CA" dirty="0" err="1" smtClean="0"/>
              <a:t>Fylstra</a:t>
            </a:r>
            <a:r>
              <a:rPr lang="en-CA" dirty="0" smtClean="0"/>
              <a:t>, Frontline Systems</a:t>
            </a:r>
            <a:endParaRPr lang="en-CA" dirty="0"/>
          </a:p>
        </p:txBody>
      </p:sp>
    </p:spTree>
    <p:extLst>
      <p:ext uri="{BB962C8B-B14F-4D97-AF65-F5344CB8AC3E}">
        <p14:creationId xmlns:p14="http://schemas.microsoft.com/office/powerpoint/2010/main" val="181224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5</a:t>
            </a:fld>
            <a:endParaRPr lang="en-CA" dirty="0"/>
          </a:p>
        </p:txBody>
      </p:sp>
      <p:sp>
        <p:nvSpPr>
          <p:cNvPr id="10" name="Title 1"/>
          <p:cNvSpPr>
            <a:spLocks noGrp="1"/>
          </p:cNvSpPr>
          <p:nvPr>
            <p:ph type="title"/>
          </p:nvPr>
        </p:nvSpPr>
        <p:spPr>
          <a:xfrm>
            <a:off x="839788" y="365125"/>
            <a:ext cx="10515600" cy="1325563"/>
          </a:xfrm>
        </p:spPr>
        <p:txBody>
          <a:bodyPr/>
          <a:lstStyle/>
          <a:p>
            <a:r>
              <a:rPr lang="en-US" dirty="0" smtClean="0"/>
              <a:t>Goals for Today’s Session</a:t>
            </a:r>
            <a:endParaRPr lang="en-CA" dirty="0"/>
          </a:p>
        </p:txBody>
      </p:sp>
      <p:sp>
        <p:nvSpPr>
          <p:cNvPr id="11" name="Content Placeholder 3"/>
          <p:cNvSpPr>
            <a:spLocks noGrp="1"/>
          </p:cNvSpPr>
          <p:nvPr>
            <p:ph sz="half" idx="2"/>
          </p:nvPr>
        </p:nvSpPr>
        <p:spPr>
          <a:xfrm>
            <a:off x="839789" y="1871831"/>
            <a:ext cx="10515600" cy="3747431"/>
          </a:xfrm>
        </p:spPr>
        <p:txBody>
          <a:bodyPr/>
          <a:lstStyle/>
          <a:p>
            <a:r>
              <a:rPr lang="en-US" dirty="0" smtClean="0">
                <a:solidFill>
                  <a:schemeClr val="tx2"/>
                </a:solidFill>
              </a:rPr>
              <a:t>Know how Analytics </a:t>
            </a:r>
            <a:r>
              <a:rPr lang="en-US" b="1" dirty="0" smtClean="0">
                <a:solidFill>
                  <a:schemeClr val="tx2"/>
                </a:solidFill>
              </a:rPr>
              <a:t>builds</a:t>
            </a:r>
            <a:r>
              <a:rPr lang="en-US" dirty="0" smtClean="0">
                <a:solidFill>
                  <a:schemeClr val="tx2"/>
                </a:solidFill>
              </a:rPr>
              <a:t> on Business Intelligence</a:t>
            </a:r>
          </a:p>
          <a:p>
            <a:pPr>
              <a:spcBef>
                <a:spcPts val="2000"/>
              </a:spcBef>
            </a:pPr>
            <a:r>
              <a:rPr lang="en-US" dirty="0" smtClean="0">
                <a:solidFill>
                  <a:schemeClr val="tx2"/>
                </a:solidFill>
              </a:rPr>
              <a:t>Know </a:t>
            </a:r>
            <a:r>
              <a:rPr lang="en-US" b="1" dirty="0">
                <a:solidFill>
                  <a:schemeClr val="tx2"/>
                </a:solidFill>
              </a:rPr>
              <a:t>why</a:t>
            </a:r>
            <a:r>
              <a:rPr lang="en-US" dirty="0">
                <a:solidFill>
                  <a:schemeClr val="tx2"/>
                </a:solidFill>
              </a:rPr>
              <a:t> you’d build an analytic model:  business </a:t>
            </a:r>
            <a:r>
              <a:rPr lang="en-US" dirty="0" smtClean="0">
                <a:solidFill>
                  <a:schemeClr val="tx2"/>
                </a:solidFill>
              </a:rPr>
              <a:t>payoffs</a:t>
            </a:r>
          </a:p>
          <a:p>
            <a:pPr>
              <a:spcBef>
                <a:spcPts val="2000"/>
              </a:spcBef>
            </a:pPr>
            <a:r>
              <a:rPr lang="en-US" dirty="0">
                <a:solidFill>
                  <a:schemeClr val="tx2"/>
                </a:solidFill>
              </a:rPr>
              <a:t>Know </a:t>
            </a:r>
            <a:r>
              <a:rPr lang="en-US" b="1" dirty="0">
                <a:solidFill>
                  <a:schemeClr val="tx2"/>
                </a:solidFill>
              </a:rPr>
              <a:t>what</a:t>
            </a:r>
            <a:r>
              <a:rPr lang="en-US" dirty="0">
                <a:solidFill>
                  <a:schemeClr val="tx2"/>
                </a:solidFill>
              </a:rPr>
              <a:t> kinds of results you can get from analytic </a:t>
            </a:r>
            <a:r>
              <a:rPr lang="en-US" dirty="0" smtClean="0">
                <a:solidFill>
                  <a:schemeClr val="tx2"/>
                </a:solidFill>
              </a:rPr>
              <a:t>models</a:t>
            </a:r>
            <a:endParaRPr lang="en-US" dirty="0">
              <a:solidFill>
                <a:schemeClr val="tx2"/>
              </a:solidFill>
            </a:endParaRPr>
          </a:p>
          <a:p>
            <a:pPr>
              <a:spcBef>
                <a:spcPts val="2000"/>
              </a:spcBef>
            </a:pPr>
            <a:r>
              <a:rPr lang="en-US" dirty="0">
                <a:solidFill>
                  <a:schemeClr val="tx2"/>
                </a:solidFill>
              </a:rPr>
              <a:t>Know </a:t>
            </a:r>
            <a:r>
              <a:rPr lang="en-US" b="1" dirty="0">
                <a:solidFill>
                  <a:schemeClr val="tx2"/>
                </a:solidFill>
              </a:rPr>
              <a:t>how</a:t>
            </a:r>
            <a:r>
              <a:rPr lang="en-US" dirty="0">
                <a:solidFill>
                  <a:schemeClr val="tx2"/>
                </a:solidFill>
              </a:rPr>
              <a:t> you’d build your own analytic model, and how</a:t>
            </a:r>
            <a:br>
              <a:rPr lang="en-US" dirty="0">
                <a:solidFill>
                  <a:schemeClr val="tx2"/>
                </a:solidFill>
              </a:rPr>
            </a:br>
            <a:r>
              <a:rPr lang="en-US" dirty="0">
                <a:solidFill>
                  <a:schemeClr val="tx2"/>
                </a:solidFill>
              </a:rPr>
              <a:t>to get data into your model</a:t>
            </a:r>
          </a:p>
          <a:p>
            <a:pPr>
              <a:spcBef>
                <a:spcPts val="2000"/>
              </a:spcBef>
            </a:pPr>
            <a:r>
              <a:rPr lang="en-US" dirty="0" smtClean="0">
                <a:solidFill>
                  <a:schemeClr val="tx2"/>
                </a:solidFill>
              </a:rPr>
              <a:t>Know </a:t>
            </a:r>
            <a:r>
              <a:rPr lang="en-US" b="1" dirty="0" smtClean="0">
                <a:solidFill>
                  <a:schemeClr val="tx2"/>
                </a:solidFill>
              </a:rPr>
              <a:t>what to do </a:t>
            </a:r>
            <a:r>
              <a:rPr lang="en-US" dirty="0" smtClean="0">
                <a:solidFill>
                  <a:schemeClr val="tx2"/>
                </a:solidFill>
              </a:rPr>
              <a:t>next, if you want to learn</a:t>
            </a:r>
            <a:endParaRPr lang="en-US" dirty="0">
              <a:solidFill>
                <a:schemeClr val="tx2"/>
              </a:solidFill>
            </a:endParaRPr>
          </a:p>
        </p:txBody>
      </p:sp>
    </p:spTree>
    <p:extLst>
      <p:ext uri="{BB962C8B-B14F-4D97-AF65-F5344CB8AC3E}">
        <p14:creationId xmlns:p14="http://schemas.microsoft.com/office/powerpoint/2010/main" val="2626000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6</a:t>
            </a:fld>
            <a:endParaRPr lang="en-CA" dirty="0"/>
          </a:p>
        </p:txBody>
      </p:sp>
      <p:sp>
        <p:nvSpPr>
          <p:cNvPr id="10" name="Title 1"/>
          <p:cNvSpPr>
            <a:spLocks noGrp="1"/>
          </p:cNvSpPr>
          <p:nvPr>
            <p:ph type="title"/>
          </p:nvPr>
        </p:nvSpPr>
        <p:spPr>
          <a:xfrm>
            <a:off x="839788" y="365125"/>
            <a:ext cx="10515600" cy="955675"/>
          </a:xfrm>
        </p:spPr>
        <p:txBody>
          <a:bodyPr/>
          <a:lstStyle/>
          <a:p>
            <a:r>
              <a:rPr lang="en-CA" dirty="0" smtClean="0"/>
              <a:t>How Analytics Builds on Business Intelligence</a:t>
            </a:r>
            <a:endParaRPr lang="en-CA"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616" y="1388165"/>
            <a:ext cx="814387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31800" y="5128272"/>
            <a:ext cx="7313993" cy="738664"/>
          </a:xfrm>
          <a:prstGeom prst="rect">
            <a:avLst/>
          </a:prstGeom>
          <a:noFill/>
        </p:spPr>
        <p:txBody>
          <a:bodyPr wrap="square" rtlCol="0">
            <a:spAutoFit/>
          </a:bodyPr>
          <a:lstStyle/>
          <a:p>
            <a:pPr algn="ctr"/>
            <a:r>
              <a:rPr lang="en-US" sz="1400" dirty="0" smtClean="0">
                <a:latin typeface="Calibri" panose="020F0502020204030204" pitchFamily="34" charset="0"/>
              </a:rPr>
              <a:t>“</a:t>
            </a:r>
            <a:r>
              <a:rPr lang="en-US" sz="1400" b="1" dirty="0" smtClean="0">
                <a:latin typeface="Calibri" panose="020F0502020204030204" pitchFamily="34" charset="0"/>
              </a:rPr>
              <a:t>Analytics</a:t>
            </a:r>
            <a:r>
              <a:rPr lang="en-US" sz="1400" dirty="0" smtClean="0">
                <a:latin typeface="Calibri" panose="020F0502020204030204" pitchFamily="34" charset="0"/>
              </a:rPr>
              <a:t> are a subset of … </a:t>
            </a:r>
            <a:r>
              <a:rPr lang="en-US" sz="1400" i="1" dirty="0" smtClean="0">
                <a:latin typeface="Calibri" panose="020F0502020204030204" pitchFamily="34" charset="0"/>
              </a:rPr>
              <a:t>business intelligence</a:t>
            </a:r>
            <a:r>
              <a:rPr lang="en-US" sz="1400" dirty="0" smtClean="0">
                <a:latin typeface="Calibri" panose="020F0502020204030204" pitchFamily="34" charset="0"/>
              </a:rPr>
              <a:t>: a set of technologies and processes that use data to understand business performance … The questions that analytics can answer represent the </a:t>
            </a:r>
            <a:r>
              <a:rPr lang="en-US" sz="1400" dirty="0" smtClean="0">
                <a:solidFill>
                  <a:schemeClr val="accent5"/>
                </a:solidFill>
                <a:latin typeface="Calibri" panose="020F0502020204030204" pitchFamily="34" charset="0"/>
              </a:rPr>
              <a:t>higher-value and more proactive </a:t>
            </a:r>
            <a:r>
              <a:rPr lang="en-US" sz="1400" dirty="0" smtClean="0">
                <a:latin typeface="Calibri" panose="020F0502020204030204" pitchFamily="34" charset="0"/>
              </a:rPr>
              <a:t>end of this spectrum.” </a:t>
            </a:r>
            <a:r>
              <a:rPr lang="en-US" sz="1400" i="1" dirty="0" smtClean="0">
                <a:latin typeface="Calibri" panose="020F0502020204030204" pitchFamily="34" charset="0"/>
              </a:rPr>
              <a:t>– </a:t>
            </a:r>
            <a:r>
              <a:rPr lang="en-US" sz="1400" i="1" dirty="0" smtClean="0">
                <a:solidFill>
                  <a:schemeClr val="accent5"/>
                </a:solidFill>
                <a:latin typeface="Calibri" panose="020F0502020204030204" pitchFamily="34" charset="0"/>
              </a:rPr>
              <a:t>Tom Davenport, Competing on Analytics</a:t>
            </a:r>
            <a:endParaRPr lang="en-US" sz="1400" i="1" dirty="0">
              <a:solidFill>
                <a:schemeClr val="accent5"/>
              </a:solidFill>
              <a:latin typeface="Calibri" panose="020F0502020204030204" pitchFamily="34" charset="0"/>
            </a:endParaRPr>
          </a:p>
        </p:txBody>
      </p:sp>
    </p:spTree>
    <p:extLst>
      <p:ext uri="{BB962C8B-B14F-4D97-AF65-F5344CB8AC3E}">
        <p14:creationId xmlns:p14="http://schemas.microsoft.com/office/powerpoint/2010/main" val="3204978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7</a:t>
            </a:fld>
            <a:endParaRPr lang="en-CA" dirty="0"/>
          </a:p>
        </p:txBody>
      </p:sp>
      <p:sp>
        <p:nvSpPr>
          <p:cNvPr id="10" name="Title 1"/>
          <p:cNvSpPr>
            <a:spLocks noGrp="1"/>
          </p:cNvSpPr>
          <p:nvPr>
            <p:ph type="title"/>
          </p:nvPr>
        </p:nvSpPr>
        <p:spPr>
          <a:xfrm>
            <a:off x="839788" y="365126"/>
            <a:ext cx="10515600" cy="947860"/>
          </a:xfrm>
        </p:spPr>
        <p:txBody>
          <a:bodyPr/>
          <a:lstStyle/>
          <a:p>
            <a:r>
              <a:rPr lang="en-US" dirty="0" smtClean="0"/>
              <a:t>Analytics: The Three Levels</a:t>
            </a:r>
            <a:endParaRPr lang="en-CA" dirty="0"/>
          </a:p>
        </p:txBody>
      </p:sp>
      <p:sp>
        <p:nvSpPr>
          <p:cNvPr id="11" name="Content Placeholder 3"/>
          <p:cNvSpPr>
            <a:spLocks noGrp="1"/>
          </p:cNvSpPr>
          <p:nvPr>
            <p:ph sz="half" idx="2"/>
          </p:nvPr>
        </p:nvSpPr>
        <p:spPr>
          <a:xfrm>
            <a:off x="691297" y="1551400"/>
            <a:ext cx="10515600" cy="4317832"/>
          </a:xfrm>
        </p:spPr>
        <p:txBody>
          <a:bodyPr>
            <a:normAutofit/>
          </a:bodyPr>
          <a:lstStyle/>
          <a:p>
            <a:r>
              <a:rPr lang="en-CA" dirty="0">
                <a:solidFill>
                  <a:schemeClr val="accent5"/>
                </a:solidFill>
              </a:rPr>
              <a:t>Descriptive </a:t>
            </a:r>
            <a:r>
              <a:rPr lang="en-CA" dirty="0" smtClean="0">
                <a:solidFill>
                  <a:schemeClr val="accent5"/>
                </a:solidFill>
              </a:rPr>
              <a:t>Analytics:  Classic BI</a:t>
            </a:r>
            <a:endParaRPr lang="en-CA" dirty="0">
              <a:solidFill>
                <a:schemeClr val="accent5"/>
              </a:solidFill>
            </a:endParaRPr>
          </a:p>
          <a:p>
            <a:pPr lvl="1"/>
            <a:r>
              <a:rPr lang="en-CA" dirty="0">
                <a:solidFill>
                  <a:schemeClr val="tx2"/>
                </a:solidFill>
              </a:rPr>
              <a:t>Quantitative Assessment of </a:t>
            </a:r>
            <a:r>
              <a:rPr lang="en-CA" b="1" dirty="0">
                <a:solidFill>
                  <a:schemeClr val="tx2"/>
                </a:solidFill>
              </a:rPr>
              <a:t>Past Business Results</a:t>
            </a:r>
          </a:p>
          <a:p>
            <a:pPr lvl="1"/>
            <a:r>
              <a:rPr lang="en-CA" dirty="0">
                <a:solidFill>
                  <a:schemeClr val="tx2"/>
                </a:solidFill>
              </a:rPr>
              <a:t>Statistics, Exploratory Data Analysis, Visualization</a:t>
            </a:r>
          </a:p>
          <a:p>
            <a:r>
              <a:rPr lang="en-CA" dirty="0">
                <a:solidFill>
                  <a:schemeClr val="accent5"/>
                </a:solidFill>
              </a:rPr>
              <a:t>Predictive Analytics</a:t>
            </a:r>
          </a:p>
          <a:p>
            <a:pPr lvl="1"/>
            <a:r>
              <a:rPr lang="en-CA" dirty="0">
                <a:solidFill>
                  <a:schemeClr val="tx2"/>
                </a:solidFill>
              </a:rPr>
              <a:t>Quantitative Methods to </a:t>
            </a:r>
            <a:r>
              <a:rPr lang="en-CA" b="1" dirty="0">
                <a:solidFill>
                  <a:schemeClr val="tx2"/>
                </a:solidFill>
              </a:rPr>
              <a:t>Predict New Outcomes</a:t>
            </a:r>
          </a:p>
          <a:p>
            <a:pPr lvl="1"/>
            <a:r>
              <a:rPr lang="en-CA" dirty="0">
                <a:solidFill>
                  <a:schemeClr val="tx2"/>
                </a:solidFill>
              </a:rPr>
              <a:t>Forecasting, Prediction, Classification, Association</a:t>
            </a:r>
          </a:p>
          <a:p>
            <a:r>
              <a:rPr lang="en-CA" dirty="0">
                <a:solidFill>
                  <a:schemeClr val="accent5"/>
                </a:solidFill>
              </a:rPr>
              <a:t>Prescriptive Analytics</a:t>
            </a:r>
          </a:p>
          <a:p>
            <a:pPr lvl="1"/>
            <a:r>
              <a:rPr lang="en-CA" dirty="0">
                <a:solidFill>
                  <a:schemeClr val="tx2"/>
                </a:solidFill>
              </a:rPr>
              <a:t>Quantitative Methods to </a:t>
            </a:r>
            <a:r>
              <a:rPr lang="en-CA" b="1" dirty="0">
                <a:solidFill>
                  <a:schemeClr val="tx2"/>
                </a:solidFill>
              </a:rPr>
              <a:t>Make Better Decisions</a:t>
            </a:r>
          </a:p>
          <a:p>
            <a:pPr lvl="1"/>
            <a:r>
              <a:rPr lang="en-CA" dirty="0">
                <a:solidFill>
                  <a:schemeClr val="tx2"/>
                </a:solidFill>
              </a:rPr>
              <a:t>Decision Trees, Monte Carlo Simulation, Optimization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463" y="1295069"/>
            <a:ext cx="2857899" cy="4005822"/>
          </a:xfrm>
          <a:prstGeom prst="rect">
            <a:avLst/>
          </a:prstGeom>
        </p:spPr>
      </p:pic>
    </p:spTree>
    <p:extLst>
      <p:ext uri="{BB962C8B-B14F-4D97-AF65-F5344CB8AC3E}">
        <p14:creationId xmlns:p14="http://schemas.microsoft.com/office/powerpoint/2010/main" val="2495502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8</a:t>
            </a:fld>
            <a:endParaRPr lang="en-CA" dirty="0"/>
          </a:p>
        </p:txBody>
      </p:sp>
      <p:sp>
        <p:nvSpPr>
          <p:cNvPr id="8" name="Title 1"/>
          <p:cNvSpPr>
            <a:spLocks noGrp="1"/>
          </p:cNvSpPr>
          <p:nvPr>
            <p:ph type="title"/>
          </p:nvPr>
        </p:nvSpPr>
        <p:spPr>
          <a:xfrm>
            <a:off x="839788" y="365125"/>
            <a:ext cx="10515600" cy="979121"/>
          </a:xfrm>
        </p:spPr>
        <p:txBody>
          <a:bodyPr/>
          <a:lstStyle/>
          <a:p>
            <a:r>
              <a:rPr lang="en-CA" b="1" dirty="0" smtClean="0"/>
              <a:t>Why</a:t>
            </a:r>
            <a:r>
              <a:rPr lang="en-CA" dirty="0" smtClean="0"/>
              <a:t> Build Analytic Models: Example Payoffs</a:t>
            </a:r>
            <a:endParaRPr lang="en-CA" dirty="0"/>
          </a:p>
        </p:txBody>
      </p:sp>
      <p:sp>
        <p:nvSpPr>
          <p:cNvPr id="9" name="Content Placeholder 3"/>
          <p:cNvSpPr>
            <a:spLocks noGrp="1"/>
          </p:cNvSpPr>
          <p:nvPr>
            <p:ph sz="half" idx="2"/>
          </p:nvPr>
        </p:nvSpPr>
        <p:spPr>
          <a:xfrm>
            <a:off x="753819" y="1503446"/>
            <a:ext cx="8390181" cy="4317832"/>
          </a:xfrm>
        </p:spPr>
        <p:txBody>
          <a:bodyPr>
            <a:normAutofit fontScale="85000" lnSpcReduction="20000"/>
          </a:bodyPr>
          <a:lstStyle/>
          <a:p>
            <a:r>
              <a:rPr lang="en-CA" b="1" dirty="0" smtClean="0">
                <a:solidFill>
                  <a:schemeClr val="accent5"/>
                </a:solidFill>
              </a:rPr>
              <a:t>Two Frontline Systems Customer Examples</a:t>
            </a:r>
          </a:p>
          <a:p>
            <a:pPr lvl="1">
              <a:lnSpc>
                <a:spcPct val="100000"/>
              </a:lnSpc>
            </a:pPr>
            <a:r>
              <a:rPr lang="en-US" dirty="0" smtClean="0">
                <a:solidFill>
                  <a:schemeClr val="tx2"/>
                </a:solidFill>
              </a:rPr>
              <a:t>Excel model to optimally deploy </a:t>
            </a:r>
            <a:r>
              <a:rPr lang="en-US" dirty="0">
                <a:solidFill>
                  <a:schemeClr val="tx2"/>
                </a:solidFill>
              </a:rPr>
              <a:t>83 employees </a:t>
            </a:r>
            <a:r>
              <a:rPr lang="en-US" dirty="0" smtClean="0">
                <a:solidFill>
                  <a:schemeClr val="tx2"/>
                </a:solidFill>
              </a:rPr>
              <a:t>with </a:t>
            </a:r>
            <a:r>
              <a:rPr lang="en-US" dirty="0">
                <a:solidFill>
                  <a:schemeClr val="tx2"/>
                </a:solidFill>
              </a:rPr>
              <a:t>different skill </a:t>
            </a:r>
            <a:r>
              <a:rPr lang="en-US" dirty="0" smtClean="0">
                <a:solidFill>
                  <a:schemeClr val="tx2"/>
                </a:solidFill>
              </a:rPr>
              <a:t>sets </a:t>
            </a:r>
            <a:r>
              <a:rPr lang="en-US" dirty="0">
                <a:solidFill>
                  <a:schemeClr val="tx2"/>
                </a:solidFill>
              </a:rPr>
              <a:t>across 24 </a:t>
            </a:r>
            <a:r>
              <a:rPr lang="en-US" dirty="0" smtClean="0">
                <a:solidFill>
                  <a:schemeClr val="tx2"/>
                </a:solidFill>
              </a:rPr>
              <a:t>stations </a:t>
            </a:r>
            <a:r>
              <a:rPr lang="en-US" b="1" dirty="0">
                <a:solidFill>
                  <a:schemeClr val="tx2"/>
                </a:solidFill>
              </a:rPr>
              <a:t>saved</a:t>
            </a:r>
            <a:r>
              <a:rPr lang="en-US" dirty="0">
                <a:solidFill>
                  <a:schemeClr val="tx2"/>
                </a:solidFill>
              </a:rPr>
              <a:t> </a:t>
            </a:r>
            <a:r>
              <a:rPr lang="en-US" dirty="0" smtClean="0">
                <a:solidFill>
                  <a:schemeClr val="tx2"/>
                </a:solidFill>
              </a:rPr>
              <a:t>$</a:t>
            </a:r>
            <a:r>
              <a:rPr lang="en-US" dirty="0">
                <a:solidFill>
                  <a:schemeClr val="tx2"/>
                </a:solidFill>
              </a:rPr>
              <a:t>1.9 </a:t>
            </a:r>
            <a:r>
              <a:rPr lang="en-US" dirty="0" smtClean="0">
                <a:solidFill>
                  <a:schemeClr val="tx2"/>
                </a:solidFill>
              </a:rPr>
              <a:t>million </a:t>
            </a:r>
            <a:r>
              <a:rPr lang="en-US" dirty="0">
                <a:solidFill>
                  <a:schemeClr val="tx2"/>
                </a:solidFill>
              </a:rPr>
              <a:t>per year in </a:t>
            </a:r>
            <a:r>
              <a:rPr lang="en-US" dirty="0" smtClean="0">
                <a:solidFill>
                  <a:schemeClr val="tx2"/>
                </a:solidFill>
              </a:rPr>
              <a:t>overtime.</a:t>
            </a:r>
          </a:p>
          <a:p>
            <a:pPr lvl="1">
              <a:lnSpc>
                <a:spcPct val="100000"/>
              </a:lnSpc>
              <a:spcBef>
                <a:spcPts val="1000"/>
              </a:spcBef>
            </a:pPr>
            <a:r>
              <a:rPr lang="en-US" dirty="0" smtClean="0">
                <a:solidFill>
                  <a:schemeClr val="tx2"/>
                </a:solidFill>
              </a:rPr>
              <a:t>Excel simulation model showed major chemical company </a:t>
            </a:r>
            <a:r>
              <a:rPr lang="en-US" b="1" dirty="0" smtClean="0">
                <a:solidFill>
                  <a:schemeClr val="tx2"/>
                </a:solidFill>
              </a:rPr>
              <a:t>why</a:t>
            </a:r>
            <a:r>
              <a:rPr lang="en-US" dirty="0" smtClean="0">
                <a:solidFill>
                  <a:schemeClr val="tx2"/>
                </a:solidFill>
              </a:rPr>
              <a:t> a plant was missing goals, and </a:t>
            </a:r>
            <a:r>
              <a:rPr lang="en-US" b="1" dirty="0" smtClean="0">
                <a:solidFill>
                  <a:schemeClr val="tx2"/>
                </a:solidFill>
              </a:rPr>
              <a:t>how</a:t>
            </a:r>
            <a:r>
              <a:rPr lang="en-US" dirty="0" smtClean="0">
                <a:solidFill>
                  <a:schemeClr val="tx2"/>
                </a:solidFill>
              </a:rPr>
              <a:t> to solve the problem without any new investment.</a:t>
            </a:r>
          </a:p>
          <a:p>
            <a:r>
              <a:rPr lang="en-CA" b="1" dirty="0" smtClean="0">
                <a:solidFill>
                  <a:schemeClr val="accent5"/>
                </a:solidFill>
              </a:rPr>
              <a:t>U.S. Air </a:t>
            </a:r>
            <a:r>
              <a:rPr lang="en-CA" b="1" dirty="0">
                <a:solidFill>
                  <a:schemeClr val="accent5"/>
                </a:solidFill>
              </a:rPr>
              <a:t>Force </a:t>
            </a:r>
            <a:r>
              <a:rPr lang="en-CA" b="1" dirty="0" smtClean="0">
                <a:solidFill>
                  <a:schemeClr val="accent5"/>
                </a:solidFill>
              </a:rPr>
              <a:t>Air </a:t>
            </a:r>
            <a:r>
              <a:rPr lang="en-CA" b="1" dirty="0">
                <a:solidFill>
                  <a:schemeClr val="accent5"/>
                </a:solidFill>
              </a:rPr>
              <a:t>Logistics Center</a:t>
            </a:r>
          </a:p>
          <a:p>
            <a:pPr lvl="1">
              <a:lnSpc>
                <a:spcPct val="100000"/>
              </a:lnSpc>
            </a:pPr>
            <a:r>
              <a:rPr lang="en-US" dirty="0">
                <a:solidFill>
                  <a:schemeClr val="tx2"/>
                </a:solidFill>
              </a:rPr>
              <a:t>C-5 Galaxy </a:t>
            </a:r>
            <a:r>
              <a:rPr lang="en-US" dirty="0" smtClean="0">
                <a:solidFill>
                  <a:schemeClr val="tx2"/>
                </a:solidFill>
              </a:rPr>
              <a:t>transport maintenance hub </a:t>
            </a:r>
            <a:r>
              <a:rPr lang="en-US" dirty="0">
                <a:solidFill>
                  <a:schemeClr val="tx2"/>
                </a:solidFill>
              </a:rPr>
              <a:t>reduced turnaround </a:t>
            </a:r>
            <a:r>
              <a:rPr lang="en-US" dirty="0" smtClean="0">
                <a:solidFill>
                  <a:schemeClr val="tx2"/>
                </a:solidFill>
              </a:rPr>
              <a:t>time from 360 to 160 days, </a:t>
            </a:r>
            <a:r>
              <a:rPr lang="en-US" b="1" dirty="0" smtClean="0">
                <a:solidFill>
                  <a:schemeClr val="tx2"/>
                </a:solidFill>
              </a:rPr>
              <a:t>saving</a:t>
            </a:r>
            <a:r>
              <a:rPr lang="en-US" dirty="0" smtClean="0">
                <a:solidFill>
                  <a:schemeClr val="tx2"/>
                </a:solidFill>
              </a:rPr>
              <a:t> taxpayers $50 million and saving soldiers’ lives.</a:t>
            </a:r>
            <a:endParaRPr lang="en-CA" dirty="0">
              <a:solidFill>
                <a:schemeClr val="tx2"/>
              </a:solidFill>
            </a:endParaRPr>
          </a:p>
          <a:p>
            <a:r>
              <a:rPr lang="en-CA" b="1" dirty="0">
                <a:solidFill>
                  <a:schemeClr val="accent5"/>
                </a:solidFill>
              </a:rPr>
              <a:t>Memorial </a:t>
            </a:r>
            <a:r>
              <a:rPr lang="en-CA" b="1" dirty="0" smtClean="0">
                <a:solidFill>
                  <a:schemeClr val="accent5"/>
                </a:solidFill>
              </a:rPr>
              <a:t>Sloan-Kettering Cancer Center</a:t>
            </a:r>
          </a:p>
          <a:p>
            <a:pPr lvl="1">
              <a:lnSpc>
                <a:spcPct val="100000"/>
              </a:lnSpc>
            </a:pPr>
            <a:r>
              <a:rPr lang="en-US" dirty="0" smtClean="0">
                <a:solidFill>
                  <a:schemeClr val="tx2"/>
                </a:solidFill>
              </a:rPr>
              <a:t>Optimizing radiation beams reduced </a:t>
            </a:r>
            <a:r>
              <a:rPr lang="en-US" dirty="0">
                <a:solidFill>
                  <a:schemeClr val="tx2"/>
                </a:solidFill>
              </a:rPr>
              <a:t>side-effects of treating </a:t>
            </a:r>
            <a:r>
              <a:rPr lang="en-US" dirty="0" smtClean="0">
                <a:solidFill>
                  <a:schemeClr val="tx2"/>
                </a:solidFill>
              </a:rPr>
              <a:t>cancer – </a:t>
            </a:r>
            <a:r>
              <a:rPr lang="en-US" dirty="0">
                <a:solidFill>
                  <a:schemeClr val="tx2"/>
                </a:solidFill>
              </a:rPr>
              <a:t>improving quality of life </a:t>
            </a:r>
            <a:r>
              <a:rPr lang="en-US" dirty="0" smtClean="0">
                <a:solidFill>
                  <a:schemeClr val="tx2"/>
                </a:solidFill>
              </a:rPr>
              <a:t>and </a:t>
            </a:r>
            <a:r>
              <a:rPr lang="en-US" b="1" dirty="0" smtClean="0">
                <a:solidFill>
                  <a:schemeClr val="tx2"/>
                </a:solidFill>
              </a:rPr>
              <a:t>saving</a:t>
            </a:r>
            <a:r>
              <a:rPr lang="en-US" dirty="0" smtClean="0">
                <a:solidFill>
                  <a:schemeClr val="tx2"/>
                </a:solidFill>
              </a:rPr>
              <a:t> $</a:t>
            </a:r>
            <a:r>
              <a:rPr lang="en-US" dirty="0">
                <a:solidFill>
                  <a:schemeClr val="tx2"/>
                </a:solidFill>
              </a:rPr>
              <a:t>459 million per </a:t>
            </a:r>
            <a:r>
              <a:rPr lang="en-US" dirty="0" smtClean="0">
                <a:solidFill>
                  <a:schemeClr val="tx2"/>
                </a:solidFill>
              </a:rPr>
              <a:t>year on prostate cancer alone.</a:t>
            </a:r>
            <a:endParaRPr lang="en-CA" dirty="0" smtClean="0">
              <a:solidFill>
                <a:schemeClr val="tx2"/>
              </a:solidFill>
            </a:endParaRPr>
          </a:p>
        </p:txBody>
      </p:sp>
      <p:pic>
        <p:nvPicPr>
          <p:cNvPr id="5" name="Picture 6" descr="http://www.madeinny.org/companies/olin-chlor-alkali-products/images/olin-manufacturing-plant.jpg"/>
          <p:cNvPicPr>
            <a:picLocks noChangeAspect="1" noChangeArrowheads="1"/>
          </p:cNvPicPr>
          <p:nvPr/>
        </p:nvPicPr>
        <p:blipFill rotWithShape="1">
          <a:blip r:embed="rId2">
            <a:extLst>
              <a:ext uri="{28A0092B-C50C-407E-A947-70E740481C1C}">
                <a14:useLocalDpi xmlns:a14="http://schemas.microsoft.com/office/drawing/2010/main" val="0"/>
              </a:ext>
            </a:extLst>
          </a:blip>
          <a:srcRect l="43999" t="1000" r="21220" b="-1000"/>
          <a:stretch/>
        </p:blipFill>
        <p:spPr bwMode="auto">
          <a:xfrm>
            <a:off x="9264217" y="1343898"/>
            <a:ext cx="2419166" cy="46369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890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2FE5C6E-E6CC-4B96-B00C-8BE7E0910AC3}" type="slidenum">
              <a:rPr lang="en-CA" smtClean="0"/>
              <a:pPr/>
              <a:t>9</a:t>
            </a:fld>
            <a:endParaRPr lang="en-CA" dirty="0"/>
          </a:p>
        </p:txBody>
      </p:sp>
      <p:sp>
        <p:nvSpPr>
          <p:cNvPr id="10" name="Title 1"/>
          <p:cNvSpPr>
            <a:spLocks noGrp="1"/>
          </p:cNvSpPr>
          <p:nvPr>
            <p:ph type="title"/>
          </p:nvPr>
        </p:nvSpPr>
        <p:spPr>
          <a:xfrm>
            <a:off x="839788" y="365125"/>
            <a:ext cx="10515600" cy="986937"/>
          </a:xfrm>
        </p:spPr>
        <p:txBody>
          <a:bodyPr/>
          <a:lstStyle/>
          <a:p>
            <a:r>
              <a:rPr lang="en-US" dirty="0"/>
              <a:t>Can This Help in Your Work or </a:t>
            </a:r>
            <a:r>
              <a:rPr lang="en-US" dirty="0" smtClean="0"/>
              <a:t>Career?</a:t>
            </a:r>
            <a:endParaRPr lang="en-CA" dirty="0"/>
          </a:p>
        </p:txBody>
      </p:sp>
      <p:sp>
        <p:nvSpPr>
          <p:cNvPr id="11" name="Content Placeholder 3"/>
          <p:cNvSpPr>
            <a:spLocks noGrp="1"/>
          </p:cNvSpPr>
          <p:nvPr>
            <p:ph sz="half" idx="2"/>
          </p:nvPr>
        </p:nvSpPr>
        <p:spPr>
          <a:xfrm>
            <a:off x="824158" y="1520138"/>
            <a:ext cx="10758242" cy="4317832"/>
          </a:xfrm>
        </p:spPr>
        <p:txBody>
          <a:bodyPr>
            <a:normAutofit/>
          </a:bodyPr>
          <a:lstStyle/>
          <a:p>
            <a:r>
              <a:rPr lang="en-US" dirty="0">
                <a:solidFill>
                  <a:schemeClr val="tx2"/>
                </a:solidFill>
              </a:rPr>
              <a:t>Optimization models can deliver </a:t>
            </a:r>
            <a:r>
              <a:rPr lang="en-US" dirty="0">
                <a:solidFill>
                  <a:schemeClr val="accent5"/>
                </a:solidFill>
              </a:rPr>
              <a:t>huge cost savings</a:t>
            </a:r>
          </a:p>
          <a:p>
            <a:r>
              <a:rPr lang="en-US" dirty="0">
                <a:solidFill>
                  <a:schemeClr val="tx2"/>
                </a:solidFill>
              </a:rPr>
              <a:t>Simulation/risk analysis models can </a:t>
            </a:r>
            <a:r>
              <a:rPr lang="en-US" dirty="0">
                <a:solidFill>
                  <a:schemeClr val="accent5"/>
                </a:solidFill>
              </a:rPr>
              <a:t>help avoid disaster</a:t>
            </a:r>
          </a:p>
          <a:p>
            <a:r>
              <a:rPr lang="en-US" dirty="0">
                <a:solidFill>
                  <a:schemeClr val="tx2"/>
                </a:solidFill>
              </a:rPr>
              <a:t>But </a:t>
            </a:r>
            <a:r>
              <a:rPr lang="en-US" dirty="0">
                <a:solidFill>
                  <a:schemeClr val="accent5"/>
                </a:solidFill>
              </a:rPr>
              <a:t>very few </a:t>
            </a:r>
            <a:r>
              <a:rPr lang="en-US" dirty="0">
                <a:solidFill>
                  <a:schemeClr val="tx2"/>
                </a:solidFill>
              </a:rPr>
              <a:t>business analysts have the skills to do this</a:t>
            </a:r>
          </a:p>
          <a:p>
            <a:r>
              <a:rPr lang="en-US" dirty="0">
                <a:solidFill>
                  <a:schemeClr val="tx2"/>
                </a:solidFill>
              </a:rPr>
              <a:t>If you can do this, your value to your company will rise</a:t>
            </a:r>
          </a:p>
          <a:p>
            <a:r>
              <a:rPr lang="en-US" dirty="0">
                <a:solidFill>
                  <a:schemeClr val="tx2"/>
                </a:solidFill>
              </a:rPr>
              <a:t>Some analytic models address operations, others </a:t>
            </a:r>
            <a:br>
              <a:rPr lang="en-US" dirty="0">
                <a:solidFill>
                  <a:schemeClr val="tx2"/>
                </a:solidFill>
              </a:rPr>
            </a:br>
            <a:r>
              <a:rPr lang="en-US" dirty="0">
                <a:solidFill>
                  <a:schemeClr val="tx2"/>
                </a:solidFill>
              </a:rPr>
              <a:t>address </a:t>
            </a:r>
            <a:r>
              <a:rPr lang="en-US" dirty="0">
                <a:solidFill>
                  <a:schemeClr val="accent5"/>
                </a:solidFill>
              </a:rPr>
              <a:t>strategic decisions</a:t>
            </a:r>
          </a:p>
          <a:p>
            <a:pPr lvl="1"/>
            <a:r>
              <a:rPr lang="en-US" dirty="0">
                <a:solidFill>
                  <a:schemeClr val="tx2"/>
                </a:solidFill>
              </a:rPr>
              <a:t>Ex. whether to build a new plant, and where to locate it</a:t>
            </a:r>
          </a:p>
          <a:p>
            <a:r>
              <a:rPr lang="en-US" dirty="0">
                <a:solidFill>
                  <a:schemeClr val="tx2"/>
                </a:solidFill>
              </a:rPr>
              <a:t>Be prepared to </a:t>
            </a:r>
            <a:r>
              <a:rPr lang="en-US" dirty="0">
                <a:solidFill>
                  <a:schemeClr val="accent5"/>
                </a:solidFill>
              </a:rPr>
              <a:t>present</a:t>
            </a:r>
            <a:r>
              <a:rPr lang="en-US" dirty="0">
                <a:solidFill>
                  <a:schemeClr val="tx2"/>
                </a:solidFill>
              </a:rPr>
              <a:t> your work to senior management</a:t>
            </a:r>
          </a:p>
        </p:txBody>
      </p:sp>
    </p:spTree>
    <p:extLst>
      <p:ext uri="{BB962C8B-B14F-4D97-AF65-F5344CB8AC3E}">
        <p14:creationId xmlns:p14="http://schemas.microsoft.com/office/powerpoint/2010/main" val="15870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0DC20590E7724E80D8E112CDBBE179" ma:contentTypeVersion="1" ma:contentTypeDescription="Create a new document." ma:contentTypeScope="" ma:versionID="83608c2eebdbf80f97ecd08efe9bb342">
  <xsd:schema xmlns:xsd="http://www.w3.org/2001/XMLSchema" xmlns:xs="http://www.w3.org/2001/XMLSchema" xmlns:p="http://schemas.microsoft.com/office/2006/metadata/properties" xmlns:ns3="8a4f39a0-2e21-4fb7-925a-13d0d5fc716e" targetNamespace="http://schemas.microsoft.com/office/2006/metadata/properties" ma:root="true" ma:fieldsID="530df634ce893086e1f367a5bd94e51c" ns3:_="">
    <xsd:import namespace="8a4f39a0-2e21-4fb7-925a-13d0d5fc716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f39a0-2e21-4fb7-925a-13d0d5fc716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8109A4-8248-4A7F-890B-B12832F1E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f39a0-2e21-4fb7-925a-13d0d5fc7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68AB2-CB5D-4E09-BD83-0EE25D770A1D}">
  <ds:schemaRefs>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2006/metadata/properties"/>
    <ds:schemaRef ds:uri="8a4f39a0-2e21-4fb7-925a-13d0d5fc716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6C44D00-B171-4394-8EF6-903623D59E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1067</TotalTime>
  <Words>1545</Words>
  <Application>Microsoft Office PowerPoint</Application>
  <PresentationFormat>Widescreen</PresentationFormat>
  <Paragraphs>195</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Segoe UI</vt:lpstr>
      <vt:lpstr>Segoe UI Light</vt:lpstr>
      <vt:lpstr>Office Theme</vt:lpstr>
      <vt:lpstr>PowerPoint Presentation</vt:lpstr>
      <vt:lpstr>PASS Virtual Chapters for Business Analytics   www.sqlpass.org/vc</vt:lpstr>
      <vt:lpstr>DANIEL FYLSTRA</vt:lpstr>
      <vt:lpstr>Advanced Analytics for Excel Users: Learn How to Do It Yourself</vt:lpstr>
      <vt:lpstr>Goals for Today’s Session</vt:lpstr>
      <vt:lpstr>How Analytics Builds on Business Intelligence</vt:lpstr>
      <vt:lpstr>Analytics: The Three Levels</vt:lpstr>
      <vt:lpstr>Why Build Analytic Models: Example Payoffs</vt:lpstr>
      <vt:lpstr>Can This Help in Your Work or Career?</vt:lpstr>
      <vt:lpstr>Descriptive Analytics: Excel &amp; Power BI</vt:lpstr>
      <vt:lpstr>Predictive Analytics: Data Mining</vt:lpstr>
      <vt:lpstr>Prescriptive Analytics: Optimization, Simulation</vt:lpstr>
      <vt:lpstr>Results from an Analytic Model</vt:lpstr>
      <vt:lpstr>Data Mining: What You Need, How You Do It</vt:lpstr>
      <vt:lpstr>Simulation: What You Need, How You Do It</vt:lpstr>
      <vt:lpstr>Optimization: What You Need, How You Do It</vt:lpstr>
      <vt:lpstr>Can This Help in Your Work or Career?</vt:lpstr>
      <vt:lpstr>Where to Learn More: Textbooks on Amazon</vt:lpstr>
      <vt:lpstr>Where to Learn More: Online Courses and Tools</vt:lpstr>
      <vt:lpstr>Free Tools to Get Started in Excel and Excel Online</vt:lpstr>
      <vt:lpstr>Thank You –See You in San Jose!</vt:lpstr>
      <vt:lpstr>Like What You Heard?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Ly</dc:creator>
  <cp:lastModifiedBy>Skylab</cp:lastModifiedBy>
  <cp:revision>106</cp:revision>
  <dcterms:created xsi:type="dcterms:W3CDTF">2014-12-22T22:33:58Z</dcterms:created>
  <dcterms:modified xsi:type="dcterms:W3CDTF">2016-02-29T23:02:20Z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0x010100970DC20590E7724E80D8E112CDBBE179</vt:lpwstr>
  </property>
</Properties>
</file>