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7" r:id="rId3"/>
    <p:sldId id="257" r:id="rId4"/>
    <p:sldId id="279" r:id="rId5"/>
    <p:sldId id="291" r:id="rId6"/>
    <p:sldId id="278" r:id="rId7"/>
    <p:sldId id="283" r:id="rId8"/>
    <p:sldId id="286" r:id="rId9"/>
    <p:sldId id="294" r:id="rId10"/>
    <p:sldId id="299" r:id="rId11"/>
    <p:sldId id="281" r:id="rId12"/>
    <p:sldId id="284" r:id="rId13"/>
    <p:sldId id="287" r:id="rId14"/>
    <p:sldId id="272" r:id="rId15"/>
    <p:sldId id="273" r:id="rId16"/>
    <p:sldId id="258" r:id="rId17"/>
    <p:sldId id="261" r:id="rId18"/>
    <p:sldId id="282" r:id="rId19"/>
    <p:sldId id="263" r:id="rId20"/>
    <p:sldId id="267" r:id="rId21"/>
    <p:sldId id="266" r:id="rId22"/>
    <p:sldId id="290" r:id="rId23"/>
    <p:sldId id="262" r:id="rId24"/>
    <p:sldId id="296" r:id="rId25"/>
    <p:sldId id="297" r:id="rId26"/>
    <p:sldId id="293" r:id="rId27"/>
    <p:sldId id="300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8" autoAdjust="0"/>
  </p:normalViewPr>
  <p:slideViewPr>
    <p:cSldViewPr>
      <p:cViewPr>
        <p:scale>
          <a:sx n="80" d="100"/>
          <a:sy n="80" d="100"/>
        </p:scale>
        <p:origin x="-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4C71-E494-4DF2-B24F-D14B9143B4D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40CC3-43E3-4696-9CD1-95055174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5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07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98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86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1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5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69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70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5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4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5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09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5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4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5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8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8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0CC3-43E3-4696-9CD1-95055174C2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5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3/15/2011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Teaching Management Science in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16764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Using </a:t>
            </a:r>
            <a:r>
              <a:rPr lang="en-US" i="1" dirty="0" smtClean="0">
                <a:solidFill>
                  <a:schemeClr val="accent4"/>
                </a:solidFill>
              </a:rPr>
              <a:t>Spreadsheet Modeling and Decision Analysis </a:t>
            </a:r>
            <a:r>
              <a:rPr lang="en-US" dirty="0" smtClean="0">
                <a:solidFill>
                  <a:schemeClr val="accent4"/>
                </a:solidFill>
              </a:rPr>
              <a:t>6th Ed.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/>
              <a:t>and Risk Solver Platform for Education Software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Cliff Ragsdale</a:t>
            </a:r>
            <a:r>
              <a:rPr lang="en-US" sz="2000" dirty="0" smtClean="0"/>
              <a:t>, Virginia Tech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4"/>
                </a:solidFill>
              </a:rPr>
              <a:t>Daniel Fylstra</a:t>
            </a:r>
            <a:r>
              <a:rPr lang="en-US" sz="2000" dirty="0" smtClean="0"/>
              <a:t>, Frontline Systems Inc.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304800"/>
            <a:ext cx="3505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If you don’t hear audio, open the panel in the upper right corner of your screen and check the audio settings. If </a:t>
            </a:r>
            <a:r>
              <a:rPr lang="en-US" sz="1100" i="1" dirty="0"/>
              <a:t>on </a:t>
            </a:r>
            <a:r>
              <a:rPr lang="en-US" sz="1100" i="1" dirty="0" smtClean="0"/>
              <a:t>phone, try calling in again.</a:t>
            </a:r>
            <a:endParaRPr lang="en-US" sz="11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Use computer speakers or…</a:t>
            </a:r>
            <a:br>
              <a:rPr lang="en-US" sz="1100" i="1" dirty="0" smtClean="0"/>
            </a:br>
            <a:r>
              <a:rPr lang="en-US" sz="1100" i="1" dirty="0" smtClean="0"/>
              <a:t>Telephone</a:t>
            </a:r>
            <a:r>
              <a:rPr lang="en-US" sz="1100" i="1" dirty="0"/>
              <a:t>:  </a:t>
            </a:r>
            <a:r>
              <a:rPr lang="en-US" sz="1100" i="1" dirty="0"/>
              <a:t>(312) </a:t>
            </a:r>
            <a:r>
              <a:rPr lang="en-US" sz="1100" i="1" dirty="0" smtClean="0"/>
              <a:t>878-0211 Access </a:t>
            </a:r>
            <a:r>
              <a:rPr lang="en-US" sz="1100" i="1" dirty="0"/>
              <a:t>Code: </a:t>
            </a:r>
            <a:r>
              <a:rPr lang="en-US" sz="1100" i="1" dirty="0"/>
              <a:t>206-468-740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dirty="0" smtClean="0"/>
              <a:t>Solver Subsets / Supersets</a:t>
            </a: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43200" y="1371600"/>
            <a:ext cx="3505200" cy="45720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71800" y="2895600"/>
            <a:ext cx="3048000" cy="27432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00400" y="4191000"/>
            <a:ext cx="2590800" cy="11430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3276600" y="16764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chemeClr val="accent4"/>
                </a:solidFill>
              </a:rPr>
              <a:t>Risk Solver Platform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3429000" y="31242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Premium Solver</a:t>
            </a:r>
            <a:br>
              <a:rPr lang="en-US"/>
            </a:br>
            <a:r>
              <a:rPr lang="en-US"/>
              <a:t>Platform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3429000" y="42672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Premium Solver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886200" y="4800600"/>
            <a:ext cx="1143000" cy="381000"/>
          </a:xfrm>
          <a:prstGeom prst="rect">
            <a:avLst/>
          </a:prstGeom>
          <a:noFill/>
          <a:ln w="25400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038600" y="4800600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Solver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648" y="1219201"/>
            <a:ext cx="7997952" cy="4419600"/>
          </a:xfrm>
        </p:spPr>
        <p:txBody>
          <a:bodyPr>
            <a:noAutofit/>
          </a:bodyPr>
          <a:lstStyle/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400" b="1" dirty="0" err="1" smtClean="0"/>
              <a:t>Ch</a:t>
            </a:r>
            <a:r>
              <a:rPr lang="en-US" sz="2400" b="1" dirty="0" smtClean="0"/>
              <a:t> 1-2: Introduction to Modeling &amp; Optimization</a:t>
            </a:r>
            <a:br>
              <a:rPr lang="en-US" sz="2400" b="1" dirty="0" smtClean="0"/>
            </a:br>
            <a:endParaRPr lang="en-US" sz="2000" b="1" dirty="0" smtClean="0">
              <a:solidFill>
                <a:schemeClr val="accent4"/>
              </a:solidFill>
            </a:endParaRPr>
          </a:p>
          <a:p>
            <a:pPr marL="365760" lvl="1" indent="-256032">
              <a:spcBef>
                <a:spcPts val="400"/>
              </a:spcBef>
              <a:spcAft>
                <a:spcPts val="400"/>
              </a:spcAft>
              <a:buSzPct val="68000"/>
              <a:buNone/>
            </a:pPr>
            <a:r>
              <a:rPr lang="en-US" sz="2400" b="1" dirty="0" err="1" smtClean="0"/>
              <a:t>Ch</a:t>
            </a:r>
            <a:r>
              <a:rPr lang="en-US" sz="2400" b="1" dirty="0" smtClean="0"/>
              <a:t> 3-4: Linear Programming &amp; Sensitivity Analysis: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000" b="1" dirty="0">
                <a:solidFill>
                  <a:schemeClr val="accent4"/>
                </a:solidFill>
              </a:rPr>
              <a:t> LP/Quadratic Solver</a:t>
            </a:r>
            <a:r>
              <a:rPr lang="en-US" sz="2000" b="1" dirty="0" smtClean="0">
                <a:solidFill>
                  <a:schemeClr val="accent4"/>
                </a:solidFill>
              </a:rPr>
              <a:t>,  Sensitivity Tools</a:t>
            </a:r>
            <a:endParaRPr lang="en-US" sz="2000" b="1" dirty="0">
              <a:solidFill>
                <a:schemeClr val="accent4"/>
              </a:solidFill>
            </a:endParaRPr>
          </a:p>
          <a:p>
            <a:pPr marL="973138" lvl="1" indent="-863600">
              <a:spcBef>
                <a:spcPts val="400"/>
              </a:spcBef>
              <a:spcAft>
                <a:spcPts val="400"/>
              </a:spcAft>
              <a:buSzPct val="68000"/>
              <a:buNone/>
            </a:pPr>
            <a:r>
              <a:rPr lang="en-US" sz="2400" b="1" dirty="0" err="1" smtClean="0"/>
              <a:t>Ch</a:t>
            </a:r>
            <a:r>
              <a:rPr lang="en-US" sz="2400" b="1" dirty="0" smtClean="0"/>
              <a:t> 5-7: Networks, Integer Programming, &amp; Multi-Objective Optimization: </a:t>
            </a:r>
            <a:br>
              <a:rPr lang="en-US" sz="2400" b="1" dirty="0" smtClean="0"/>
            </a:br>
            <a:r>
              <a:rPr lang="en-US" sz="2000" b="1" dirty="0" smtClean="0">
                <a:solidFill>
                  <a:schemeClr val="accent4"/>
                </a:solidFill>
              </a:rPr>
              <a:t>LP/Quadratic Solver</a:t>
            </a:r>
            <a:endParaRPr lang="en-US" sz="2000" b="1" dirty="0">
              <a:solidFill>
                <a:schemeClr val="accent4"/>
              </a:solidFill>
            </a:endParaRPr>
          </a:p>
          <a:p>
            <a:pPr marL="365760" lvl="1" indent="-256032">
              <a:spcBef>
                <a:spcPts val="400"/>
              </a:spcBef>
              <a:spcAft>
                <a:spcPts val="400"/>
              </a:spcAft>
              <a:buSzPct val="68000"/>
              <a:buNone/>
            </a:pPr>
            <a:r>
              <a:rPr lang="en-US" sz="2400" b="1" dirty="0" err="1" smtClean="0"/>
              <a:t>Ch</a:t>
            </a:r>
            <a:r>
              <a:rPr lang="en-US" sz="2400" b="1" dirty="0" smtClean="0"/>
              <a:t> 8: </a:t>
            </a:r>
            <a:r>
              <a:rPr lang="en-US" sz="2400" b="1" dirty="0"/>
              <a:t>Nonlinear </a:t>
            </a:r>
            <a:r>
              <a:rPr lang="en-US" sz="2400" b="1" dirty="0" smtClean="0"/>
              <a:t>&amp; Evolutionary Optimization</a:t>
            </a:r>
            <a:r>
              <a:rPr lang="en-US" sz="2400" b="1" dirty="0"/>
              <a:t>: </a:t>
            </a:r>
            <a:br>
              <a:rPr lang="en-US" sz="2400" b="1" dirty="0"/>
            </a:b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000" b="1" dirty="0">
                <a:solidFill>
                  <a:schemeClr val="accent4"/>
                </a:solidFill>
              </a:rPr>
              <a:t>GRG Nonlinear Solver, </a:t>
            </a:r>
            <a:r>
              <a:rPr lang="en-US" sz="2000" b="1" dirty="0" smtClean="0">
                <a:solidFill>
                  <a:schemeClr val="accent4"/>
                </a:solidFill>
              </a:rPr>
              <a:t>Evolutionary Optimizer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RSPE in </a:t>
            </a:r>
            <a:r>
              <a:rPr lang="en-US" i="1" dirty="0" smtClean="0"/>
              <a:t>SMDA 6e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4498848"/>
          </a:xfrm>
        </p:spPr>
        <p:txBody>
          <a:bodyPr>
            <a:noAutofit/>
          </a:bodyPr>
          <a:lstStyle/>
          <a:p>
            <a:pPr marL="914400" lvl="1" indent="-804863">
              <a:spcBef>
                <a:spcPts val="400"/>
              </a:spcBef>
              <a:buSzPct val="68000"/>
              <a:buNone/>
            </a:pPr>
            <a:r>
              <a:rPr lang="en-US" sz="2400" b="1" dirty="0" err="1" smtClean="0"/>
              <a:t>Ch</a:t>
            </a:r>
            <a:r>
              <a:rPr lang="en-US" sz="2400" b="1" dirty="0" smtClean="0"/>
              <a:t> 9-11</a:t>
            </a:r>
            <a:r>
              <a:rPr lang="en-US" sz="2400" b="1" dirty="0"/>
              <a:t>: </a:t>
            </a:r>
            <a:r>
              <a:rPr lang="en-US" sz="2400" b="1" dirty="0" smtClean="0"/>
              <a:t>Regression Analysis, Discriminant Analysis, </a:t>
            </a:r>
            <a:r>
              <a:rPr lang="en-US" sz="2400" b="1" dirty="0"/>
              <a:t>&amp; Time Series Analysis</a:t>
            </a:r>
            <a:br>
              <a:rPr lang="en-US" sz="2400" b="1" dirty="0"/>
            </a:br>
            <a:r>
              <a:rPr lang="en-US" sz="2000" b="1" dirty="0" smtClean="0">
                <a:solidFill>
                  <a:schemeClr val="accent4"/>
                </a:solidFill>
              </a:rPr>
              <a:t>LP/Quadratic </a:t>
            </a:r>
            <a:r>
              <a:rPr lang="en-US" sz="2000" b="1" dirty="0">
                <a:solidFill>
                  <a:schemeClr val="accent4"/>
                </a:solidFill>
              </a:rPr>
              <a:t>Solver, Discriminant Analysis </a:t>
            </a:r>
            <a:r>
              <a:rPr lang="en-US" sz="2000" b="1" dirty="0" smtClean="0">
                <a:solidFill>
                  <a:schemeClr val="accent4"/>
                </a:solidFill>
              </a:rPr>
              <a:t>Tool</a:t>
            </a:r>
            <a:endParaRPr lang="en-US" sz="2000" b="1" dirty="0">
              <a:solidFill>
                <a:schemeClr val="accent4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en-US" sz="2400" b="1" dirty="0" err="1" smtClean="0"/>
              <a:t>Ch</a:t>
            </a:r>
            <a:r>
              <a:rPr lang="en-US" sz="2400" b="1" dirty="0" smtClean="0"/>
              <a:t> </a:t>
            </a:r>
            <a:r>
              <a:rPr lang="en-US" sz="2400" b="1" dirty="0"/>
              <a:t>12: Simulation</a:t>
            </a:r>
            <a:br>
              <a:rPr lang="en-US" sz="2400" b="1" dirty="0"/>
            </a:b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000" b="1" dirty="0">
                <a:solidFill>
                  <a:schemeClr val="accent4"/>
                </a:solidFill>
              </a:rPr>
              <a:t>Risk </a:t>
            </a:r>
            <a:r>
              <a:rPr lang="en-US" sz="2000" b="1" dirty="0" smtClean="0">
                <a:solidFill>
                  <a:schemeClr val="accent4"/>
                </a:solidFill>
              </a:rPr>
              <a:t>Solver &amp; Simulation Optimization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400" b="1" dirty="0" err="1" smtClean="0"/>
              <a:t>Ch</a:t>
            </a:r>
            <a:r>
              <a:rPr lang="en-US" sz="2400" b="1" dirty="0" smtClean="0"/>
              <a:t> </a:t>
            </a:r>
            <a:r>
              <a:rPr lang="en-US" sz="2400" b="1" dirty="0"/>
              <a:t>13: </a:t>
            </a:r>
            <a:r>
              <a:rPr lang="en-US" sz="2400" b="1" dirty="0" smtClean="0"/>
              <a:t>Queuing Theory: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LP/Quadratic Solver</a:t>
            </a:r>
            <a:endParaRPr lang="en-US" sz="2000" b="1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US" sz="2400" b="1" dirty="0" err="1" smtClean="0"/>
              <a:t>Ch</a:t>
            </a:r>
            <a:r>
              <a:rPr lang="en-US" sz="2400" b="1" dirty="0" smtClean="0"/>
              <a:t> 14: Project Management:</a:t>
            </a:r>
            <a:br>
              <a:rPr lang="en-US" sz="2400" b="1" dirty="0" smtClean="0"/>
            </a:b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LP/Quadratic Solver, Risk Solver</a:t>
            </a:r>
            <a:endParaRPr lang="en-US" sz="2000" b="1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US" sz="2400" b="1" dirty="0" smtClean="0"/>
              <a:t>Ch 15: Decision Analysis:</a:t>
            </a:r>
            <a:br>
              <a:rPr lang="en-US" sz="2400" b="1" dirty="0" smtClean="0"/>
            </a:b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Decision Tree, Sensitivity Tools</a:t>
            </a:r>
            <a:endParaRPr lang="en-US" sz="2000" b="1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RSPE in </a:t>
            </a:r>
            <a:r>
              <a:rPr lang="en-US" i="1" dirty="0" smtClean="0"/>
              <a:t>SMDA 6e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Solver Platform Simulation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325880"/>
            <a:ext cx="6315075" cy="473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481072"/>
          </a:xfrm>
        </p:spPr>
        <p:txBody>
          <a:bodyPr/>
          <a:lstStyle/>
          <a:p>
            <a:r>
              <a:rPr lang="en-US" dirty="0" smtClean="0"/>
              <a:t>Select Distributions from Dropdown Gallery</a:t>
            </a:r>
          </a:p>
          <a:p>
            <a:r>
              <a:rPr lang="en-US" dirty="0" smtClean="0"/>
              <a:t>Adjust Parameters, Shifting, Truncation</a:t>
            </a:r>
          </a:p>
          <a:p>
            <a:r>
              <a:rPr lang="en-US" dirty="0" smtClean="0"/>
              <a:t>Display PDF, CDF, Statistics, Percentiles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Fit Distribution </a:t>
            </a:r>
            <a:r>
              <a:rPr lang="en-US" dirty="0" smtClean="0"/>
              <a:t>to User-Supplied Data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Rank-Order Correlation </a:t>
            </a:r>
            <a:r>
              <a:rPr lang="en-US" dirty="0" smtClean="0"/>
              <a:t>of Distributions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RSPE Monte Carlo Simulation</a:t>
            </a:r>
            <a:endParaRPr lang="en-US" dirty="0"/>
          </a:p>
        </p:txBody>
      </p:sp>
      <p:pic>
        <p:nvPicPr>
          <p:cNvPr id="4" name="Picture 7" descr="rsvarcont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62400"/>
            <a:ext cx="3089275" cy="1958975"/>
          </a:xfrm>
          <a:prstGeom prst="rect">
            <a:avLst/>
          </a:prstGeom>
          <a:noFill/>
        </p:spPr>
      </p:pic>
      <p:pic>
        <p:nvPicPr>
          <p:cNvPr id="5" name="Picture 12" descr="rsvarexp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962400"/>
            <a:ext cx="3811588" cy="261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2557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 as Output or Reference in Statistic</a:t>
            </a:r>
          </a:p>
          <a:p>
            <a:r>
              <a:rPr lang="en-US" dirty="0" smtClean="0"/>
              <a:t>Display Frequency, Sensitivity/Tornado Charts, Scatter Plots, Statistics, Percentiles 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Fit Distribution </a:t>
            </a:r>
            <a:r>
              <a:rPr lang="en-US" dirty="0" smtClean="0"/>
              <a:t>to Simulation Results</a:t>
            </a:r>
          </a:p>
          <a:p>
            <a:r>
              <a:rPr lang="en-US" dirty="0" smtClean="0"/>
              <a:t>Reports / Charts for </a:t>
            </a:r>
            <a:r>
              <a:rPr lang="en-US" dirty="0" smtClean="0">
                <a:solidFill>
                  <a:schemeClr val="accent4"/>
                </a:solidFill>
              </a:rPr>
              <a:t>Multiple, Parameterized </a:t>
            </a:r>
            <a:r>
              <a:rPr lang="en-US" dirty="0" smtClean="0"/>
              <a:t>Simulations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RSPE Monte Carlo Simulation</a:t>
            </a:r>
            <a:endParaRPr lang="en-US" dirty="0"/>
          </a:p>
        </p:txBody>
      </p:sp>
      <p:pic>
        <p:nvPicPr>
          <p:cNvPr id="4" name="Picture 4" descr="rsfcndialo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2386013" cy="1708150"/>
          </a:xfrm>
          <a:prstGeom prst="rect">
            <a:avLst/>
          </a:prstGeom>
          <a:noFill/>
        </p:spPr>
      </p:pic>
      <p:pic>
        <p:nvPicPr>
          <p:cNvPr id="5" name="Picture 5" descr="rsfcndialo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14800"/>
            <a:ext cx="2386013" cy="1708150"/>
          </a:xfrm>
          <a:prstGeom prst="rect">
            <a:avLst/>
          </a:prstGeom>
          <a:noFill/>
        </p:spPr>
      </p:pic>
      <p:pic>
        <p:nvPicPr>
          <p:cNvPr id="6" name="Picture 6" descr="rsfcndialo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114800"/>
            <a:ext cx="2386013" cy="1708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Windows 7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4"/>
                </a:solidFill>
              </a:rPr>
              <a:t>Office </a:t>
            </a:r>
            <a:r>
              <a:rPr lang="en-US" dirty="0" smtClean="0">
                <a:solidFill>
                  <a:schemeClr val="accent4"/>
                </a:solidFill>
              </a:rPr>
              <a:t>2010 </a:t>
            </a:r>
            <a:r>
              <a:rPr lang="en-US" dirty="0" smtClean="0"/>
              <a:t>are Mainstream (32-bit </a:t>
            </a:r>
            <a:r>
              <a:rPr lang="en-US" dirty="0" smtClean="0"/>
              <a:t>and 64-bit)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Excel 2010 Solver </a:t>
            </a:r>
            <a:r>
              <a:rPr lang="en-US" dirty="0" smtClean="0"/>
              <a:t>has New Capabilities and Changes in its User Interface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Add-Ins Designed for 32-bit Excel </a:t>
            </a:r>
            <a:r>
              <a:rPr lang="en-US" dirty="0" smtClean="0">
                <a:solidFill>
                  <a:schemeClr val="accent4"/>
                </a:solidFill>
              </a:rPr>
              <a:t>Won’t Work</a:t>
            </a:r>
            <a:r>
              <a:rPr lang="en-US" dirty="0" smtClean="0"/>
              <a:t> in 64-bit Excel 2010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Need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/>
                </a:solidFill>
              </a:rPr>
              <a:t>Opportunity</a:t>
            </a:r>
            <a:r>
              <a:rPr lang="en-US" dirty="0" smtClean="0"/>
              <a:t> for Change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PC/Software Changes and RSPE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05800" cy="452596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Designed to </a:t>
            </a:r>
            <a:r>
              <a:rPr lang="en-US" dirty="0" smtClean="0">
                <a:solidFill>
                  <a:schemeClr val="accent4"/>
                </a:solidFill>
              </a:rPr>
              <a:t>Simplify Life</a:t>
            </a:r>
            <a:r>
              <a:rPr lang="en-US" dirty="0" smtClean="0"/>
              <a:t> for OR/MS Teachers, </a:t>
            </a:r>
            <a:r>
              <a:rPr lang="en-US" dirty="0" smtClean="0">
                <a:solidFill>
                  <a:schemeClr val="accent4"/>
                </a:solidFill>
              </a:rPr>
              <a:t>Save Classroom Time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One Supported </a:t>
            </a:r>
            <a:r>
              <a:rPr lang="en-US" dirty="0" smtClean="0"/>
              <a:t>Software </a:t>
            </a:r>
            <a:r>
              <a:rPr lang="en-US" dirty="0"/>
              <a:t>Package Covers </a:t>
            </a:r>
            <a:r>
              <a:rPr lang="en-US" dirty="0" smtClean="0"/>
              <a:t>All Main </a:t>
            </a:r>
            <a:r>
              <a:rPr lang="en-US" dirty="0"/>
              <a:t>Management Science Methods </a:t>
            </a:r>
            <a:endParaRPr lang="en-US" dirty="0" smtClean="0"/>
          </a:p>
          <a:p>
            <a:pPr lvl="1"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One User Interface </a:t>
            </a:r>
            <a:r>
              <a:rPr lang="en-US" dirty="0" smtClean="0"/>
              <a:t>for Optimization, Simulation, Etc.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Simplify the Transition </a:t>
            </a:r>
            <a:r>
              <a:rPr lang="en-US" dirty="0" smtClean="0"/>
              <a:t>to Excel 2010, New Solver, 64 Bits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Runs on </a:t>
            </a:r>
            <a:r>
              <a:rPr lang="en-US" dirty="0" smtClean="0"/>
              <a:t>Excel 2003/2007/2010, 32/64 Bits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Emulates</a:t>
            </a:r>
            <a:r>
              <a:rPr lang="en-US" dirty="0" smtClean="0"/>
              <a:t> old and new Solver as Transition Aid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 Solver Platform for Education</a:t>
            </a:r>
            <a:br>
              <a:rPr lang="en-US" dirty="0" smtClean="0"/>
            </a:br>
            <a:r>
              <a:rPr lang="en-US" sz="2700" dirty="0" smtClean="0">
                <a:solidFill>
                  <a:schemeClr val="accent4"/>
                </a:solidFill>
              </a:rPr>
              <a:t>www.solver.com/rspe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Using RSPE with SMDA 6e:  New Versions of Familiar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71600"/>
            <a:ext cx="4191000" cy="211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1" y="2389622"/>
            <a:ext cx="4299238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20" y="3693858"/>
            <a:ext cx="3943531" cy="253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Focus on </a:t>
            </a:r>
            <a:r>
              <a:rPr lang="en-US" i="1" dirty="0" smtClean="0">
                <a:solidFill>
                  <a:schemeClr val="accent4"/>
                </a:solidFill>
              </a:rPr>
              <a:t>Models and Decisions </a:t>
            </a:r>
            <a:r>
              <a:rPr lang="en-US" dirty="0" smtClean="0"/>
              <a:t>– not just discrete topics of optimization and simulation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Show students how to use sensitivity analysis, simulation, optimization </a:t>
            </a:r>
            <a:r>
              <a:rPr lang="en-US" i="1" dirty="0" smtClean="0"/>
              <a:t>together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Show the </a:t>
            </a:r>
            <a:r>
              <a:rPr lang="en-US" i="1" dirty="0" smtClean="0">
                <a:solidFill>
                  <a:schemeClr val="accent4"/>
                </a:solidFill>
              </a:rPr>
              <a:t>unity</a:t>
            </a:r>
            <a:r>
              <a:rPr lang="en-US" dirty="0" smtClean="0">
                <a:solidFill>
                  <a:schemeClr val="accent4"/>
                </a:solidFill>
              </a:rPr>
              <a:t> of the methods: </a:t>
            </a:r>
            <a:r>
              <a:rPr lang="en-US" dirty="0" smtClean="0"/>
              <a:t>simulation + linear programming for stochastic optimization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 Solver Platform for Education</a:t>
            </a:r>
            <a:br>
              <a:rPr lang="en-US" dirty="0" smtClean="0"/>
            </a:br>
            <a:r>
              <a:rPr lang="en-US" sz="2700" dirty="0" smtClean="0">
                <a:solidFill>
                  <a:schemeClr val="accent4"/>
                </a:solidFill>
              </a:rPr>
              <a:t>www.solver.com/rspe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950" y="1481328"/>
            <a:ext cx="8534400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What’s New in </a:t>
            </a:r>
            <a:r>
              <a:rPr lang="en-US" i="1" dirty="0">
                <a:solidFill>
                  <a:schemeClr val="accent4"/>
                </a:solidFill>
              </a:rPr>
              <a:t>Spreadsheet Modeling and Decision Analysis </a:t>
            </a:r>
            <a:r>
              <a:rPr lang="en-US" i="1" dirty="0" smtClean="0">
                <a:solidFill>
                  <a:schemeClr val="accent4"/>
                </a:solidFill>
              </a:rPr>
              <a:t>6e</a:t>
            </a:r>
            <a:r>
              <a:rPr lang="en-US" i="1" dirty="0" smtClean="0"/>
              <a:t> </a:t>
            </a:r>
            <a:r>
              <a:rPr lang="en-US" dirty="0" smtClean="0"/>
              <a:t>and Risk </a:t>
            </a:r>
            <a:r>
              <a:rPr lang="en-US" dirty="0"/>
              <a:t>Solver Platform </a:t>
            </a:r>
            <a:r>
              <a:rPr lang="en-US" dirty="0" smtClean="0"/>
              <a:t>software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New </a:t>
            </a:r>
            <a:r>
              <a:rPr lang="en-US" dirty="0" smtClean="0"/>
              <a:t>Versions of Familiar Examples from </a:t>
            </a:r>
            <a:r>
              <a:rPr lang="en-US" i="1" dirty="0" smtClean="0">
                <a:solidFill>
                  <a:schemeClr val="accent4"/>
                </a:solidFill>
              </a:rPr>
              <a:t>SMDA 6e</a:t>
            </a:r>
            <a:endParaRPr lang="en-US" i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Solver → Premium Solver → Risk Solver </a:t>
            </a:r>
            <a:r>
              <a:rPr lang="en-US" dirty="0" smtClean="0"/>
              <a:t>Platform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Impact of Windows 7, Excel 2010, Solver, </a:t>
            </a:r>
            <a:r>
              <a:rPr lang="en-US" dirty="0" smtClean="0"/>
              <a:t>64-bits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RSP Student Licenses, IT/Faculty/Student Support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accent4"/>
                </a:solidFill>
              </a:rPr>
              <a:t>Your Questions </a:t>
            </a:r>
            <a:r>
              <a:rPr lang="en-US" dirty="0" smtClean="0"/>
              <a:t>on Any Part of This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Cover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RSPE Decision Trees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572" y="1481138"/>
            <a:ext cx="6844855" cy="4525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RSPE Sensitivity Analysis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551" y="1481138"/>
            <a:ext cx="6862897" cy="4525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RSPE Discriminant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230112" cy="46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More powerful </a:t>
            </a:r>
            <a:r>
              <a:rPr lang="en-US" dirty="0" smtClean="0">
                <a:solidFill>
                  <a:schemeClr val="accent4"/>
                </a:solidFill>
              </a:rPr>
              <a:t>optimization, automatic model diagnosis</a:t>
            </a:r>
            <a:r>
              <a:rPr lang="en-US" dirty="0" smtClean="0"/>
              <a:t> – from Premium Solver Platform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Full-featured </a:t>
            </a:r>
            <a:r>
              <a:rPr lang="en-US" dirty="0" smtClean="0">
                <a:solidFill>
                  <a:schemeClr val="accent4"/>
                </a:solidFill>
              </a:rPr>
              <a:t>risk analysis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4"/>
                </a:solidFill>
              </a:rPr>
              <a:t>Monte Carlo simulation</a:t>
            </a:r>
            <a:r>
              <a:rPr lang="en-US" dirty="0" smtClean="0"/>
              <a:t> – from Risk Solver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Solve </a:t>
            </a:r>
            <a:r>
              <a:rPr lang="en-US" dirty="0" smtClean="0">
                <a:solidFill>
                  <a:schemeClr val="accent4"/>
                </a:solidFill>
              </a:rPr>
              <a:t>stochastic optimization </a:t>
            </a:r>
            <a:r>
              <a:rPr lang="en-US" dirty="0" smtClean="0"/>
              <a:t>models with  uncertainty and recourse decisions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Sensitivity analysis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4"/>
                </a:solidFill>
              </a:rPr>
              <a:t>decision tree </a:t>
            </a:r>
            <a:r>
              <a:rPr lang="en-US" dirty="0" smtClean="0"/>
              <a:t>features</a:t>
            </a:r>
          </a:p>
          <a:p>
            <a:pPr>
              <a:spcAft>
                <a:spcPts val="800"/>
              </a:spcAft>
            </a:pPr>
            <a:r>
              <a:rPr lang="en-US" dirty="0" err="1" smtClean="0">
                <a:solidFill>
                  <a:schemeClr val="accent4"/>
                </a:solidFill>
              </a:rPr>
              <a:t>Gurobi</a:t>
            </a:r>
            <a:r>
              <a:rPr lang="en-US" dirty="0" smtClean="0">
                <a:solidFill>
                  <a:schemeClr val="accent4"/>
                </a:solidFill>
              </a:rPr>
              <a:t> Solver </a:t>
            </a:r>
            <a:r>
              <a:rPr lang="en-US" dirty="0" smtClean="0"/>
              <a:t>– Ultra-Fast LP/MIP Solver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 Solver Platform for Education</a:t>
            </a:r>
            <a:br>
              <a:rPr lang="en-US" dirty="0" smtClean="0"/>
            </a:br>
            <a:r>
              <a:rPr lang="en-US" sz="2700" dirty="0" smtClean="0">
                <a:solidFill>
                  <a:schemeClr val="accent4"/>
                </a:solidFill>
              </a:rPr>
              <a:t>www.solver.com/rspe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76707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Free permanent evaluation </a:t>
            </a:r>
            <a:r>
              <a:rPr lang="en-US" dirty="0" smtClean="0"/>
              <a:t>licenses for Instructors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Free semester-length </a:t>
            </a:r>
            <a:r>
              <a:rPr lang="en-US" dirty="0" smtClean="0"/>
              <a:t>licenses for Students using Ragsdale 6th Edition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accent4"/>
                </a:solidFill>
              </a:rPr>
              <a:t>$50 </a:t>
            </a:r>
            <a:r>
              <a:rPr lang="en-US" i="1" dirty="0" smtClean="0">
                <a:solidFill>
                  <a:schemeClr val="accent4"/>
                </a:solidFill>
              </a:rPr>
              <a:t>permanent</a:t>
            </a:r>
            <a:r>
              <a:rPr lang="en-US" dirty="0" smtClean="0">
                <a:solidFill>
                  <a:schemeClr val="accent4"/>
                </a:solidFill>
              </a:rPr>
              <a:t> licenses </a:t>
            </a:r>
            <a:r>
              <a:rPr lang="en-US" dirty="0" smtClean="0"/>
              <a:t>for Students and Student Lab machines – minimum 10, cheaper for 100+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Full features </a:t>
            </a:r>
            <a:r>
              <a:rPr lang="en-US" dirty="0" smtClean="0"/>
              <a:t>of $4,000 commercial product, but:</a:t>
            </a:r>
          </a:p>
          <a:p>
            <a:pPr lvl="1"/>
            <a:r>
              <a:rPr lang="en-US" dirty="0" smtClean="0"/>
              <a:t>200 Decision Variables, 100 Nonlinear Constraints</a:t>
            </a:r>
          </a:p>
          <a:p>
            <a:pPr lvl="1"/>
            <a:r>
              <a:rPr lang="en-US" dirty="0" smtClean="0"/>
              <a:t>100 Uncertain Variables, 50 Uncertain Functions</a:t>
            </a:r>
          </a:p>
          <a:p>
            <a:pPr lvl="1"/>
            <a:r>
              <a:rPr lang="en-US" dirty="0" smtClean="0"/>
              <a:t>10 Simulations, 10,000 Monte Carlo Trials / Simulation</a:t>
            </a:r>
          </a:p>
          <a:p>
            <a:pPr lvl="1"/>
            <a:r>
              <a:rPr lang="en-US" i="1" dirty="0" smtClean="0">
                <a:solidFill>
                  <a:schemeClr val="accent4"/>
                </a:solidFill>
              </a:rPr>
              <a:t>These Limits are Adjustable in the License Code</a:t>
            </a:r>
          </a:p>
          <a:p>
            <a:pPr lvl="1"/>
            <a:r>
              <a:rPr lang="en-US" dirty="0" smtClean="0"/>
              <a:t>Background ‘Watermarks’ on all Charts</a:t>
            </a:r>
          </a:p>
          <a:p>
            <a:pPr lvl="1"/>
            <a:r>
              <a:rPr lang="en-US" dirty="0" err="1" smtClean="0"/>
              <a:t>Gurobi</a:t>
            </a:r>
            <a:r>
              <a:rPr lang="en-US" dirty="0" smtClean="0"/>
              <a:t> Solver is the Only Plug-in Solver Engine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Risk Solver Platform Licensing</a:t>
            </a:r>
            <a:br>
              <a:rPr lang="en-US" dirty="0" smtClean="0"/>
            </a:br>
            <a:r>
              <a:rPr lang="en-US" sz="2700" dirty="0" smtClean="0">
                <a:solidFill>
                  <a:schemeClr val="accent4"/>
                </a:solidFill>
              </a:rPr>
              <a:t>www.solver.com/rspe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</a:t>
            </a:r>
            <a:r>
              <a:rPr lang="en-US" dirty="0" smtClean="0"/>
              <a:t>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5704"/>
            <a:ext cx="8229600" cy="3547872"/>
          </a:xfrm>
        </p:spPr>
        <p:txBody>
          <a:bodyPr>
            <a:normAutofit/>
          </a:bodyPr>
          <a:lstStyle/>
          <a:p>
            <a:r>
              <a:rPr lang="en-US" dirty="0" smtClean="0"/>
              <a:t>Priority technical support for </a:t>
            </a:r>
            <a:r>
              <a:rPr lang="en-US" dirty="0" smtClean="0">
                <a:solidFill>
                  <a:schemeClr val="accent4"/>
                </a:solidFill>
              </a:rPr>
              <a:t>University IT: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Licensing for lab machines, networks, imaged PCs</a:t>
            </a:r>
          </a:p>
          <a:p>
            <a:pPr lvl="1">
              <a:spcBef>
                <a:spcPts val="400"/>
              </a:spcBef>
              <a:spcAft>
                <a:spcPts val="800"/>
              </a:spcAft>
            </a:pPr>
            <a:r>
              <a:rPr lang="en-US" b="1" dirty="0" smtClean="0"/>
              <a:t>Contact Duane Lincoln at </a:t>
            </a:r>
            <a:r>
              <a:rPr lang="en-US" b="1" dirty="0" smtClean="0">
                <a:solidFill>
                  <a:schemeClr val="accent4"/>
                </a:solidFill>
              </a:rPr>
              <a:t>duane@solver.com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Priority technical support for </a:t>
            </a:r>
            <a:r>
              <a:rPr lang="en-US" dirty="0" smtClean="0">
                <a:solidFill>
                  <a:schemeClr val="accent4"/>
                </a:solidFill>
              </a:rPr>
              <a:t>Instructors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Installation technical support for </a:t>
            </a:r>
            <a:r>
              <a:rPr lang="en-US" dirty="0" smtClean="0">
                <a:solidFill>
                  <a:schemeClr val="accent4"/>
                </a:solidFill>
              </a:rPr>
              <a:t>Students</a:t>
            </a:r>
          </a:p>
          <a:p>
            <a:pPr>
              <a:spcAft>
                <a:spcPts val="800"/>
              </a:spcAft>
            </a:pPr>
            <a:r>
              <a:rPr lang="en-US" i="1" dirty="0"/>
              <a:t>A</a:t>
            </a:r>
            <a:r>
              <a:rPr lang="en-US" i="1" dirty="0" smtClean="0"/>
              <a:t> </a:t>
            </a:r>
            <a:r>
              <a:rPr lang="en-US" i="1" dirty="0" smtClean="0"/>
              <a:t>strategic priority for Frontline 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Risk Solver Platform Support</a:t>
            </a:r>
            <a:br>
              <a:rPr lang="en-US" dirty="0" smtClean="0"/>
            </a:br>
            <a:r>
              <a:rPr lang="en-US" sz="2700" dirty="0" smtClean="0">
                <a:solidFill>
                  <a:schemeClr val="accent4"/>
                </a:solidFill>
              </a:rPr>
              <a:t>www.solver.com/rspe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</a:t>
            </a:r>
            <a:r>
              <a:rPr lang="en-US" dirty="0" smtClean="0"/>
              <a:t>solver.com/webinars/</a:t>
            </a:r>
            <a:r>
              <a:rPr lang="en-US" dirty="0" smtClean="0"/>
              <a:t>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now at </a:t>
            </a:r>
            <a:r>
              <a:rPr lang="en-US" sz="2500" dirty="0">
                <a:solidFill>
                  <a:schemeClr val="accent4"/>
                </a:solidFill>
              </a:rPr>
              <a:t>www.solver.com/student</a:t>
            </a:r>
          </a:p>
          <a:p>
            <a:r>
              <a:rPr lang="en-US" dirty="0" smtClean="0"/>
              <a:t>Fill out the form to download the software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chemeClr val="accent4"/>
                </a:solidFill>
              </a:rPr>
              <a:t>RSMDA6</a:t>
            </a:r>
            <a:r>
              <a:rPr lang="en-US" dirty="0" smtClean="0"/>
              <a:t> for the Textbook Code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chemeClr val="accent4"/>
                </a:solidFill>
              </a:rPr>
              <a:t>faculty</a:t>
            </a:r>
            <a:r>
              <a:rPr lang="en-US" dirty="0" smtClean="0"/>
              <a:t> for the Course Code</a:t>
            </a:r>
          </a:p>
          <a:p>
            <a:r>
              <a:rPr lang="en-US" dirty="0" smtClean="0"/>
              <a:t>Run RSPSetup.exe to install the software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Use </a:t>
            </a:r>
            <a:r>
              <a:rPr lang="en-US" dirty="0" err="1" smtClean="0">
                <a:solidFill>
                  <a:schemeClr val="accent4"/>
                </a:solidFill>
              </a:rPr>
              <a:t>bestwaytoteach</a:t>
            </a:r>
            <a:r>
              <a:rPr lang="en-US" dirty="0" smtClean="0"/>
              <a:t> as the Password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Use </a:t>
            </a:r>
            <a:r>
              <a:rPr lang="en-US" dirty="0">
                <a:solidFill>
                  <a:schemeClr val="accent4"/>
                </a:solidFill>
              </a:rPr>
              <a:t>1702-0362-5214-4584</a:t>
            </a:r>
            <a:r>
              <a:rPr lang="en-US" dirty="0" smtClean="0"/>
              <a:t> as the Activation Code (this will be emailed to you)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For a </a:t>
            </a:r>
            <a:r>
              <a:rPr lang="en-US" i="1" dirty="0" smtClean="0"/>
              <a:t>permanent</a:t>
            </a:r>
            <a:r>
              <a:rPr lang="en-US" dirty="0" smtClean="0"/>
              <a:t> RSPE license, please email</a:t>
            </a:r>
            <a:br>
              <a:rPr lang="en-US" dirty="0" smtClean="0"/>
            </a:br>
            <a:r>
              <a:rPr lang="en-US" dirty="0" smtClean="0"/>
              <a:t>Marc Kellison at </a:t>
            </a:r>
            <a:r>
              <a:rPr lang="en-US" dirty="0" smtClean="0">
                <a:solidFill>
                  <a:schemeClr val="accent4"/>
                </a:solidFill>
              </a:rPr>
              <a:t>marc@solver.com</a:t>
            </a:r>
            <a:r>
              <a:rPr lang="en-US" dirty="0" smtClean="0"/>
              <a:t> or call him at </a:t>
            </a:r>
            <a:r>
              <a:rPr lang="en-US" dirty="0" smtClean="0">
                <a:solidFill>
                  <a:schemeClr val="accent4"/>
                </a:solidFill>
              </a:rPr>
              <a:t>(775) 831-0300 x4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 Software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now from </a:t>
            </a:r>
            <a:r>
              <a:rPr lang="en-US" dirty="0" err="1" smtClean="0"/>
              <a:t>Cengage</a:t>
            </a:r>
            <a:endParaRPr lang="en-US" dirty="0" smtClean="0"/>
          </a:p>
          <a:p>
            <a:pPr lvl="1"/>
            <a:r>
              <a:rPr lang="en-US" dirty="0" smtClean="0"/>
              <a:t>Printed / bound textbook, Instructor’s edition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Resource CD: </a:t>
            </a:r>
            <a:r>
              <a:rPr lang="en-US" dirty="0" err="1" smtClean="0"/>
              <a:t>PowerPoints</a:t>
            </a:r>
            <a:r>
              <a:rPr lang="en-US" dirty="0" smtClean="0"/>
              <a:t>, exercises, Test Bank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 a review copy, </a:t>
            </a:r>
            <a:r>
              <a:rPr lang="en-US" dirty="0" smtClean="0"/>
              <a:t>please:</a:t>
            </a:r>
          </a:p>
          <a:p>
            <a:pPr lvl="1"/>
            <a:r>
              <a:rPr lang="en-US" dirty="0" smtClean="0"/>
              <a:t>Contact your </a:t>
            </a:r>
            <a:r>
              <a:rPr lang="en-US" dirty="0" err="1" smtClean="0"/>
              <a:t>Cengage</a:t>
            </a:r>
            <a:r>
              <a:rPr lang="en-US" dirty="0" smtClean="0"/>
              <a:t> rep (</a:t>
            </a:r>
            <a:r>
              <a:rPr lang="en-US" dirty="0" smtClean="0">
                <a:solidFill>
                  <a:schemeClr val="accent4"/>
                </a:solidFill>
              </a:rPr>
              <a:t>www.cengage.com/findrep.html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solidFill>
                  <a:schemeClr val="accent4"/>
                </a:solidFill>
              </a:rPr>
              <a:t>esales@cengage.com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 Textbook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1676400"/>
            <a:ext cx="5105400" cy="347167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Frontline Systems, Inc.</a:t>
            </a:r>
            <a:br>
              <a:rPr lang="en-US" dirty="0" smtClean="0"/>
            </a:br>
            <a:r>
              <a:rPr lang="en-US" dirty="0" smtClean="0"/>
              <a:t>Incline Village, Nevada, US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Email info@solver.com</a:t>
            </a:r>
            <a:br>
              <a:rPr lang="en-US" dirty="0" smtClean="0"/>
            </a:br>
            <a:r>
              <a:rPr lang="en-US" dirty="0" smtClean="0"/>
              <a:t>Web www.solver.com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Toll-Free (888) 831-0333</a:t>
            </a:r>
            <a:br>
              <a:rPr lang="en-US" dirty="0" smtClean="0"/>
            </a:br>
            <a:r>
              <a:rPr lang="en-US" dirty="0" smtClean="0"/>
              <a:t>Tel (775) 831-0300</a:t>
            </a:r>
            <a:br>
              <a:rPr lang="en-US" dirty="0" smtClean="0"/>
            </a:br>
            <a:r>
              <a:rPr lang="en-US" dirty="0" smtClean="0"/>
              <a:t>Fax (775) 831-0314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Risk Solver Platform</a:t>
            </a:r>
            <a:br>
              <a:rPr lang="en-US" dirty="0" smtClean="0"/>
            </a:br>
            <a:r>
              <a:rPr lang="en-US" sz="2700" dirty="0" smtClean="0">
                <a:solidFill>
                  <a:schemeClr val="accent4"/>
                </a:solidFill>
              </a:rPr>
              <a:t>Contact Us for More Information</a:t>
            </a:r>
          </a:p>
        </p:txBody>
      </p:sp>
      <p:pic>
        <p:nvPicPr>
          <p:cNvPr id="4" name="Picture 4" descr="Frontline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181600"/>
            <a:ext cx="441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500" dirty="0" smtClean="0"/>
              <a:t>Change is Never Easy, but it’s </a:t>
            </a:r>
            <a:r>
              <a:rPr lang="en-US" sz="2500" dirty="0" smtClean="0">
                <a:solidFill>
                  <a:schemeClr val="accent4"/>
                </a:solidFill>
              </a:rPr>
              <a:t>Needed Now </a:t>
            </a:r>
            <a:r>
              <a:rPr lang="en-US" sz="2500" dirty="0" smtClean="0"/>
              <a:t>Because of PC/Software Changes in 2010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500" dirty="0" smtClean="0"/>
              <a:t>Frontline Systems and Ragsdale / </a:t>
            </a:r>
            <a:r>
              <a:rPr lang="en-US" sz="2500" dirty="0" err="1" smtClean="0"/>
              <a:t>Cengage</a:t>
            </a:r>
            <a:r>
              <a:rPr lang="en-US" sz="2500" dirty="0" smtClean="0"/>
              <a:t> Have Teamed Up to Provide a </a:t>
            </a:r>
            <a:r>
              <a:rPr lang="en-US" sz="2500" dirty="0" smtClean="0">
                <a:solidFill>
                  <a:schemeClr val="accent4"/>
                </a:solidFill>
              </a:rPr>
              <a:t>Better Solution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500" dirty="0" smtClean="0"/>
              <a:t>New RSPE – </a:t>
            </a:r>
            <a:r>
              <a:rPr lang="en-US" sz="2500" dirty="0" smtClean="0">
                <a:solidFill>
                  <a:schemeClr val="accent4"/>
                </a:solidFill>
              </a:rPr>
              <a:t>One Software Package </a:t>
            </a:r>
            <a:r>
              <a:rPr lang="en-US" sz="2500" dirty="0" smtClean="0"/>
              <a:t>– Replaces Premium Solver, Crystal Ball, </a:t>
            </a:r>
            <a:r>
              <a:rPr lang="en-US" sz="2500" dirty="0" err="1" smtClean="0"/>
              <a:t>TreePlan</a:t>
            </a:r>
            <a:r>
              <a:rPr lang="en-US" sz="2500" dirty="0" smtClean="0"/>
              <a:t>, DA Add-in to </a:t>
            </a:r>
            <a:r>
              <a:rPr lang="en-US" sz="2500" dirty="0" smtClean="0">
                <a:solidFill>
                  <a:schemeClr val="accent4"/>
                </a:solidFill>
              </a:rPr>
              <a:t>Simplify Teaching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500" i="1" dirty="0"/>
              <a:t>Spreadsheet Modeling and Decision Analysis </a:t>
            </a:r>
            <a:r>
              <a:rPr lang="en-US" sz="2500" i="1" dirty="0" smtClean="0"/>
              <a:t>6e </a:t>
            </a:r>
            <a:r>
              <a:rPr lang="en-US" sz="2500" dirty="0" smtClean="0">
                <a:solidFill>
                  <a:schemeClr val="accent4"/>
                </a:solidFill>
              </a:rPr>
              <a:t>Uses RSPE Software Throughout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Take-Away Messages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now from </a:t>
            </a:r>
            <a:r>
              <a:rPr lang="en-US" dirty="0" err="1" smtClean="0"/>
              <a:t>Cengage</a:t>
            </a:r>
            <a:endParaRPr lang="en-US" dirty="0" smtClean="0"/>
          </a:p>
          <a:p>
            <a:pPr lvl="1"/>
            <a:r>
              <a:rPr lang="en-US" dirty="0" smtClean="0"/>
              <a:t>Printed / bound textbook, Instructor’s edition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Resource CD: </a:t>
            </a:r>
            <a:r>
              <a:rPr lang="en-US" dirty="0" err="1" smtClean="0"/>
              <a:t>PowerPoints</a:t>
            </a:r>
            <a:r>
              <a:rPr lang="en-US" dirty="0" smtClean="0"/>
              <a:t>, exercises, Test Bank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 a review copy, </a:t>
            </a:r>
            <a:r>
              <a:rPr lang="en-US" dirty="0" smtClean="0"/>
              <a:t>please:</a:t>
            </a:r>
          </a:p>
          <a:p>
            <a:pPr lvl="1"/>
            <a:r>
              <a:rPr lang="en-US" dirty="0" smtClean="0"/>
              <a:t>Contact your </a:t>
            </a:r>
            <a:r>
              <a:rPr lang="en-US" dirty="0" err="1" smtClean="0"/>
              <a:t>Cengage</a:t>
            </a:r>
            <a:r>
              <a:rPr lang="en-US" dirty="0" smtClean="0"/>
              <a:t> rep (</a:t>
            </a:r>
            <a:r>
              <a:rPr lang="en-US" dirty="0" smtClean="0">
                <a:solidFill>
                  <a:schemeClr val="accent4"/>
                </a:solidFill>
              </a:rPr>
              <a:t>www.cengage.com/findrep.html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solidFill>
                  <a:schemeClr val="accent4"/>
                </a:solidFill>
              </a:rPr>
              <a:t>esales@cengage.com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 Textbook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4564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now at </a:t>
            </a:r>
            <a:r>
              <a:rPr lang="en-US" sz="2500" dirty="0">
                <a:solidFill>
                  <a:schemeClr val="accent4"/>
                </a:solidFill>
              </a:rPr>
              <a:t>www.solver.com/student</a:t>
            </a:r>
          </a:p>
          <a:p>
            <a:r>
              <a:rPr lang="en-US" dirty="0" smtClean="0"/>
              <a:t>Fill out the form to download the software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chemeClr val="accent4"/>
                </a:solidFill>
              </a:rPr>
              <a:t>RSMDA6</a:t>
            </a:r>
            <a:r>
              <a:rPr lang="en-US" dirty="0" smtClean="0"/>
              <a:t> for the Textbook Code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chemeClr val="accent4"/>
                </a:solidFill>
              </a:rPr>
              <a:t>faculty</a:t>
            </a:r>
            <a:r>
              <a:rPr lang="en-US" dirty="0" smtClean="0"/>
              <a:t> for the Course Code</a:t>
            </a:r>
          </a:p>
          <a:p>
            <a:r>
              <a:rPr lang="en-US" dirty="0" smtClean="0"/>
              <a:t>Run RSPSetup.exe to install the software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Use </a:t>
            </a:r>
            <a:r>
              <a:rPr lang="en-US" dirty="0" err="1" smtClean="0">
                <a:solidFill>
                  <a:schemeClr val="accent4"/>
                </a:solidFill>
              </a:rPr>
              <a:t>bestwaytoteach</a:t>
            </a:r>
            <a:r>
              <a:rPr lang="en-US" dirty="0" smtClean="0"/>
              <a:t> as the Password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Use </a:t>
            </a:r>
            <a:r>
              <a:rPr lang="en-US" dirty="0">
                <a:solidFill>
                  <a:schemeClr val="accent4"/>
                </a:solidFill>
              </a:rPr>
              <a:t>1702-0362-5214-4584</a:t>
            </a:r>
            <a:r>
              <a:rPr lang="en-US" dirty="0" smtClean="0"/>
              <a:t> as the Activation Code (this will be emailed to you)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For a </a:t>
            </a:r>
            <a:r>
              <a:rPr lang="en-US" i="1" dirty="0" smtClean="0"/>
              <a:t>permanent</a:t>
            </a:r>
            <a:r>
              <a:rPr lang="en-US" dirty="0" smtClean="0"/>
              <a:t> RSPE license, please email</a:t>
            </a:r>
            <a:br>
              <a:rPr lang="en-US" dirty="0" smtClean="0"/>
            </a:br>
            <a:r>
              <a:rPr lang="en-US" dirty="0" smtClean="0"/>
              <a:t>Marc Kellison at </a:t>
            </a:r>
            <a:r>
              <a:rPr lang="en-US" dirty="0" smtClean="0">
                <a:solidFill>
                  <a:schemeClr val="accent4"/>
                </a:solidFill>
              </a:rPr>
              <a:t>marc@solver.com</a:t>
            </a:r>
            <a:r>
              <a:rPr lang="en-US" dirty="0" smtClean="0"/>
              <a:t> or call him at </a:t>
            </a:r>
            <a:r>
              <a:rPr lang="en-US" dirty="0" smtClean="0">
                <a:solidFill>
                  <a:schemeClr val="accent4"/>
                </a:solidFill>
              </a:rPr>
              <a:t>(775) 831-0300 x4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 Software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Designed to </a:t>
            </a:r>
            <a:r>
              <a:rPr lang="en-US" dirty="0" smtClean="0">
                <a:solidFill>
                  <a:schemeClr val="accent4"/>
                </a:solidFill>
              </a:rPr>
              <a:t>Simplify Life</a:t>
            </a:r>
            <a:r>
              <a:rPr lang="en-US" dirty="0" smtClean="0"/>
              <a:t> for OR/MS Teachers, </a:t>
            </a:r>
            <a:r>
              <a:rPr lang="en-US" dirty="0" smtClean="0">
                <a:solidFill>
                  <a:schemeClr val="accent4"/>
                </a:solidFill>
              </a:rPr>
              <a:t>Save Classroom Time</a:t>
            </a:r>
          </a:p>
          <a:p>
            <a:r>
              <a:rPr lang="en-US" dirty="0" smtClean="0"/>
              <a:t>With a </a:t>
            </a:r>
            <a:r>
              <a:rPr lang="en-US" dirty="0" smtClean="0">
                <a:solidFill>
                  <a:schemeClr val="accent4"/>
                </a:solidFill>
              </a:rPr>
              <a:t>Single, Supported </a:t>
            </a:r>
            <a:r>
              <a:rPr lang="en-US" dirty="0" smtClean="0"/>
              <a:t>Software Package:</a:t>
            </a:r>
          </a:p>
          <a:p>
            <a:pPr lvl="1"/>
            <a:r>
              <a:rPr lang="en-US" dirty="0" smtClean="0"/>
              <a:t>Teach Linear/Integer, Nonlinear Optimization</a:t>
            </a:r>
          </a:p>
          <a:p>
            <a:pPr lvl="1"/>
            <a:r>
              <a:rPr lang="en-US" dirty="0" smtClean="0"/>
              <a:t>Teach Simulation/Risk Analysis at Any Level</a:t>
            </a:r>
          </a:p>
          <a:p>
            <a:pPr lvl="1"/>
            <a:r>
              <a:rPr lang="en-US" dirty="0" smtClean="0"/>
              <a:t>Teach Sensitivity Analysis, Decision Analysis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Teach Stochastic Optimization Far More Easily</a:t>
            </a:r>
          </a:p>
          <a:p>
            <a:r>
              <a:rPr lang="en-US" i="1" dirty="0" smtClean="0">
                <a:solidFill>
                  <a:schemeClr val="accent4"/>
                </a:solidFill>
              </a:rPr>
              <a:t>Spreadsheet </a:t>
            </a:r>
            <a:r>
              <a:rPr lang="en-US" i="1" dirty="0">
                <a:solidFill>
                  <a:schemeClr val="accent4"/>
                </a:solidFill>
              </a:rPr>
              <a:t>Modeling and Decision Analysis </a:t>
            </a:r>
            <a:r>
              <a:rPr lang="en-US" i="1" dirty="0" smtClean="0">
                <a:solidFill>
                  <a:schemeClr val="accent4"/>
                </a:solidFill>
              </a:rPr>
              <a:t>6e </a:t>
            </a:r>
            <a:r>
              <a:rPr lang="en-US" dirty="0" smtClean="0"/>
              <a:t>Uses This Software Throughout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 Solver Platform for Education</a:t>
            </a:r>
            <a:br>
              <a:rPr lang="en-US" dirty="0" smtClean="0"/>
            </a:br>
            <a:r>
              <a:rPr lang="en-US" sz="2700" dirty="0" smtClean="0">
                <a:solidFill>
                  <a:schemeClr val="accent4"/>
                </a:solidFill>
              </a:rPr>
              <a:t>www.solver.com/rspe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Solver Platform Optimization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solver.com/webinars/Ragsdale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4100"/>
            <a:ext cx="6321266" cy="473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8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305800" cy="430987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Works with any </a:t>
            </a:r>
            <a:r>
              <a:rPr lang="en-US" dirty="0"/>
              <a:t>recent Excel version</a:t>
            </a:r>
          </a:p>
          <a:p>
            <a:pPr lvl="1"/>
            <a:r>
              <a:rPr lang="en-US" dirty="0" smtClean="0"/>
              <a:t>Accepts </a:t>
            </a:r>
            <a:r>
              <a:rPr lang="en-US" dirty="0" smtClean="0">
                <a:solidFill>
                  <a:schemeClr val="accent4"/>
                </a:solidFill>
              </a:rPr>
              <a:t>Models</a:t>
            </a:r>
            <a:r>
              <a:rPr lang="en-US" dirty="0" smtClean="0"/>
              <a:t> created in any Excel version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Runs Solver </a:t>
            </a:r>
            <a:r>
              <a:rPr lang="en-US" dirty="0" smtClean="0">
                <a:solidFill>
                  <a:schemeClr val="accent4"/>
                </a:solidFill>
              </a:rPr>
              <a:t>VBA Macros </a:t>
            </a:r>
            <a:r>
              <a:rPr lang="en-US" dirty="0" smtClean="0"/>
              <a:t>created in any version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Emulates </a:t>
            </a:r>
            <a:r>
              <a:rPr lang="en-US" dirty="0"/>
              <a:t>both </a:t>
            </a:r>
            <a:r>
              <a:rPr lang="en-US" dirty="0" smtClean="0">
                <a:solidFill>
                  <a:schemeClr val="accent4"/>
                </a:solidFill>
              </a:rPr>
              <a:t>old and new (2010) Excel </a:t>
            </a:r>
            <a:r>
              <a:rPr lang="en-US" dirty="0">
                <a:solidFill>
                  <a:schemeClr val="accent4"/>
                </a:solidFill>
              </a:rPr>
              <a:t>Solver </a:t>
            </a:r>
            <a:r>
              <a:rPr lang="en-US" dirty="0" smtClean="0"/>
              <a:t>dialog-based interface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dirty="0" smtClean="0"/>
              <a:t>New Ribbon-based interface </a:t>
            </a:r>
            <a:r>
              <a:rPr lang="en-US" dirty="0" smtClean="0">
                <a:solidFill>
                  <a:schemeClr val="accent4"/>
                </a:solidFill>
              </a:rPr>
              <a:t>and</a:t>
            </a:r>
            <a:r>
              <a:rPr lang="en-US" dirty="0" smtClean="0"/>
              <a:t> old dialog-based interface, </a:t>
            </a:r>
            <a:r>
              <a:rPr lang="en-US" dirty="0" smtClean="0">
                <a:solidFill>
                  <a:schemeClr val="accent4"/>
                </a:solidFill>
              </a:rPr>
              <a:t>synchronized</a:t>
            </a:r>
            <a:r>
              <a:rPr lang="en-US" dirty="0" smtClean="0"/>
              <a:t> at all times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Offers </a:t>
            </a:r>
            <a:r>
              <a:rPr lang="en-US" i="1" dirty="0" smtClean="0">
                <a:solidFill>
                  <a:schemeClr val="accent4"/>
                </a:solidFill>
              </a:rPr>
              <a:t>much</a:t>
            </a:r>
            <a:r>
              <a:rPr lang="en-US" dirty="0" smtClean="0">
                <a:solidFill>
                  <a:schemeClr val="accent4"/>
                </a:solidFill>
              </a:rPr>
              <a:t> greater optimization power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/>
              <a:t>than Solver or Premium Solver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 Solver Platform for Education</a:t>
            </a:r>
            <a:br>
              <a:rPr lang="en-US" dirty="0" smtClean="0"/>
            </a:br>
            <a:r>
              <a:rPr lang="en-US" sz="2700" dirty="0" smtClean="0">
                <a:solidFill>
                  <a:schemeClr val="accent4"/>
                </a:solidFill>
              </a:rPr>
              <a:t>www.solver.com/rspe</a:t>
            </a:r>
            <a:endParaRPr lang="en-US" sz="2700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Slides: solver.com/webinars/</a:t>
            </a:r>
            <a:r>
              <a:rPr lang="en-US" dirty="0" err="1" smtClean="0"/>
              <a:t>PowellBaker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1805</TotalTime>
  <Words>1070</Words>
  <Application>Microsoft Office PowerPoint</Application>
  <PresentationFormat>On-screen Show (4:3)</PresentationFormat>
  <Paragraphs>193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Teaching Management Science in 2011</vt:lpstr>
      <vt:lpstr>What We’ll Cover</vt:lpstr>
      <vt:lpstr>Main Take-Away Messages</vt:lpstr>
      <vt:lpstr>How to Get the Textbook</vt:lpstr>
      <vt:lpstr>PowerPoint Presentation</vt:lpstr>
      <vt:lpstr>How to Get the Software</vt:lpstr>
      <vt:lpstr>Risk Solver Platform for Education www.solver.com/rspe</vt:lpstr>
      <vt:lpstr>Risk Solver Platform Optimization</vt:lpstr>
      <vt:lpstr>Risk Solver Platform for Education www.solver.com/rspe</vt:lpstr>
      <vt:lpstr>  Solver Subsets / Supersets</vt:lpstr>
      <vt:lpstr>RSPE in SMDA 6e</vt:lpstr>
      <vt:lpstr>RSPE in SMDA 6e</vt:lpstr>
      <vt:lpstr>Risk Solver Platform Simulation</vt:lpstr>
      <vt:lpstr>RSPE Monte Carlo Simulation</vt:lpstr>
      <vt:lpstr>RSPE Monte Carlo Simulation</vt:lpstr>
      <vt:lpstr>PC/Software Changes and RSPE</vt:lpstr>
      <vt:lpstr>Risk Solver Platform for Education www.solver.com/rspe</vt:lpstr>
      <vt:lpstr>Using RSPE with SMDA 6e:  New Versions of Familiar Models</vt:lpstr>
      <vt:lpstr>Risk Solver Platform for Education www.solver.com/rspe</vt:lpstr>
      <vt:lpstr>RSPE Decision Trees</vt:lpstr>
      <vt:lpstr>RSPE Sensitivity Analysis</vt:lpstr>
      <vt:lpstr>  RSPE Discriminant Analysis</vt:lpstr>
      <vt:lpstr>Risk Solver Platform for Education www.solver.com/rspe</vt:lpstr>
      <vt:lpstr>Risk Solver Platform Licensing www.solver.com/rspe</vt:lpstr>
      <vt:lpstr>Risk Solver Platform Support www.solver.com/rspe</vt:lpstr>
      <vt:lpstr>How to Get the Software</vt:lpstr>
      <vt:lpstr>How to Get the Textbook</vt:lpstr>
      <vt:lpstr>Risk Solver Platform Contact Us 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7, Excel 2010, and Risk Solver Platform</dc:title>
  <dc:creator>Daniel</dc:creator>
  <cp:lastModifiedBy>Daniel H. Fylstra</cp:lastModifiedBy>
  <cp:revision>105</cp:revision>
  <dcterms:created xsi:type="dcterms:W3CDTF">2010-02-15T01:44:22Z</dcterms:created>
  <dcterms:modified xsi:type="dcterms:W3CDTF">2011-03-16T09:28:03Z</dcterms:modified>
</cp:coreProperties>
</file>